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2" r:id="rId2"/>
    <p:sldId id="263" r:id="rId3"/>
    <p:sldId id="256" r:id="rId4"/>
    <p:sldId id="257" r:id="rId5"/>
    <p:sldId id="258" r:id="rId6"/>
    <p:sldId id="259" r:id="rId7"/>
    <p:sldId id="260" r:id="rId8"/>
    <p:sldId id="261"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2"/>
    <p:restoredTop sz="71335"/>
  </p:normalViewPr>
  <p:slideViewPr>
    <p:cSldViewPr snapToGrid="0">
      <p:cViewPr varScale="1">
        <p:scale>
          <a:sx n="113" d="100"/>
          <a:sy n="113" d="100"/>
        </p:scale>
        <p:origin x="17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C1737-8B34-1146-A1D0-3D317C27B804}" type="datetimeFigureOut">
              <a:rPr lang="en-US" smtClean="0"/>
              <a:t>5/16/25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7DEDD-A060-3948-AF37-5BEB0E0C5EA2}" type="slidenum">
              <a:rPr lang="en-US" smtClean="0"/>
              <a:t>‹#›</a:t>
            </a:fld>
            <a:endParaRPr lang="en-US"/>
          </a:p>
        </p:txBody>
      </p:sp>
    </p:spTree>
    <p:extLst>
      <p:ext uri="{BB962C8B-B14F-4D97-AF65-F5344CB8AC3E}">
        <p14:creationId xmlns:p14="http://schemas.microsoft.com/office/powerpoint/2010/main" val="3859395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Problem: </a:t>
            </a:r>
            <a:r>
              <a:rPr lang="en-US" dirty="0"/>
              <a:t>Health Carers new to the HealthCare industry can often struggle identifying relevant health services to mind elderly people, the matching services depend on the immediate health issue needing a solution for the </a:t>
            </a:r>
          </a:p>
          <a:p>
            <a:r>
              <a:rPr lang="en-US" dirty="0"/>
              <a:t>elderly person in question. For example, an elderly person may need info relating to social groups to help combat </a:t>
            </a:r>
            <a:r>
              <a:rPr lang="en-US" b="1" dirty="0"/>
              <a:t>loneliness.</a:t>
            </a:r>
          </a:p>
          <a:p>
            <a:endParaRPr lang="en-US" dirty="0"/>
          </a:p>
          <a:p>
            <a:r>
              <a:rPr lang="en-US" dirty="0"/>
              <a:t>https://</a:t>
            </a:r>
            <a:r>
              <a:rPr lang="en-US" dirty="0" err="1"/>
              <a:t>publicpolicy.ie</a:t>
            </a:r>
            <a:r>
              <a:rPr lang="en-US" dirty="0"/>
              <a:t>/health/the-loneliest-nation-in-europe-ireland-as-a-case-study-and-implications-for-policy/</a:t>
            </a:r>
          </a:p>
          <a:p>
            <a:r>
              <a:rPr lang="en-IE" b="0" i="0" dirty="0">
                <a:solidFill>
                  <a:srgbClr val="12436F"/>
                </a:solidFill>
                <a:effectLst/>
                <a:latin typeface="Roboto Flex"/>
              </a:rPr>
              <a:t>“Loneliness is an unpleasant feeling associated with a deficiency in the quality or quantity of social relationships (Peplau and Perlman, 1982). In 2022, the European Commission’s Joint Research Centre (JRC) published concerning findings regarding loneliness across Europe, and particularly, in Ireland. According to the findings, </a:t>
            </a:r>
            <a:r>
              <a:rPr lang="en-IE" b="1" i="0" dirty="0">
                <a:solidFill>
                  <a:srgbClr val="12436F"/>
                </a:solidFill>
                <a:effectLst/>
                <a:latin typeface="Roboto Flex"/>
              </a:rPr>
              <a:t>20% of Irish people </a:t>
            </a:r>
            <a:r>
              <a:rPr lang="en-IE" b="0" i="0" dirty="0">
                <a:solidFill>
                  <a:srgbClr val="12436F"/>
                </a:solidFill>
                <a:effectLst/>
                <a:latin typeface="Roboto Flex"/>
              </a:rPr>
              <a:t>reported that they felt lonely most or all of the time, compared to 13% of all Europeans surveyed (Berlingieri et al., 2023). Given that loneliness is linked to a broad array of undesirable outcomes, it is critical that we in Ireland reflect on a) why Ireland had the highest loneliness prevalence rates, and b) what we can do about it”</a:t>
            </a:r>
          </a:p>
          <a:p>
            <a:endParaRPr lang="en-IE" b="0" i="0" dirty="0">
              <a:solidFill>
                <a:srgbClr val="12436F"/>
              </a:solidFill>
              <a:effectLst/>
              <a:latin typeface="Roboto Flex"/>
            </a:endParaRPr>
          </a:p>
          <a:p>
            <a:r>
              <a:rPr lang="en-IE" b="1" i="0" dirty="0">
                <a:solidFill>
                  <a:srgbClr val="12436F"/>
                </a:solidFill>
                <a:effectLst/>
                <a:latin typeface="Roboto Flex"/>
              </a:rPr>
              <a:t>The Persona:</a:t>
            </a:r>
          </a:p>
          <a:p>
            <a:r>
              <a:rPr lang="en-US" dirty="0"/>
              <a:t>Health Carers new to the HealthCare industry </a:t>
            </a:r>
          </a:p>
          <a:p>
            <a:endParaRPr lang="en-US" dirty="0"/>
          </a:p>
          <a:p>
            <a:r>
              <a:rPr lang="en-US" b="1" dirty="0"/>
              <a:t>The Solution:</a:t>
            </a:r>
          </a:p>
          <a:p>
            <a:r>
              <a:rPr lang="en-US" dirty="0"/>
              <a:t>HAL</a:t>
            </a:r>
          </a:p>
          <a:p>
            <a:endParaRPr lang="en-US" dirty="0"/>
          </a:p>
          <a:p>
            <a:endParaRPr lang="en-US" dirty="0"/>
          </a:p>
        </p:txBody>
      </p:sp>
      <p:sp>
        <p:nvSpPr>
          <p:cNvPr id="4" name="Slide Number Placeholder 3"/>
          <p:cNvSpPr>
            <a:spLocks noGrp="1"/>
          </p:cNvSpPr>
          <p:nvPr>
            <p:ph type="sldNum" sz="quarter" idx="5"/>
          </p:nvPr>
        </p:nvSpPr>
        <p:spPr/>
        <p:txBody>
          <a:bodyPr/>
          <a:lstStyle/>
          <a:p>
            <a:fld id="{73B7DEDD-A060-3948-AF37-5BEB0E0C5EA2}" type="slidenum">
              <a:rPr lang="en-US" smtClean="0"/>
              <a:t>1</a:t>
            </a:fld>
            <a:endParaRPr lang="en-US"/>
          </a:p>
        </p:txBody>
      </p:sp>
    </p:spTree>
    <p:extLst>
      <p:ext uri="{BB962C8B-B14F-4D97-AF65-F5344CB8AC3E}">
        <p14:creationId xmlns:p14="http://schemas.microsoft.com/office/powerpoint/2010/main" val="3089947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89A51-5912-1D28-87D3-178ACD69E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F9573-1AF7-28B7-9243-88B3402EF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F02F88-45A7-31F4-438A-7B8681B85F30}"/>
              </a:ext>
            </a:extLst>
          </p:cNvPr>
          <p:cNvSpPr>
            <a:spLocks noGrp="1"/>
          </p:cNvSpPr>
          <p:nvPr>
            <p:ph type="body" idx="1"/>
          </p:nvPr>
        </p:nvSpPr>
        <p:spPr/>
        <p:txBody>
          <a:bodyPr/>
          <a:lstStyle/>
          <a:p>
            <a:r>
              <a:rPr lang="en-US" sz="1400" dirty="0"/>
              <a:t>This page won’t be presented. </a:t>
            </a:r>
          </a:p>
          <a:p>
            <a:endParaRPr lang="en-US" sz="1400" dirty="0"/>
          </a:p>
          <a:p>
            <a:r>
              <a:rPr lang="en-US" sz="1400" dirty="0"/>
              <a:t>Reasons: </a:t>
            </a:r>
          </a:p>
          <a:p>
            <a:pPr marL="285750" indent="-285750">
              <a:buFontTx/>
              <a:buChar char="-"/>
            </a:pPr>
            <a:r>
              <a:rPr lang="en-US" sz="1400" dirty="0"/>
              <a:t>We didn’t want this to be an advertisement for IBM. </a:t>
            </a:r>
          </a:p>
          <a:p>
            <a:pPr marL="285750" indent="-285750">
              <a:buFontTx/>
              <a:buChar char="-"/>
            </a:pPr>
            <a:r>
              <a:rPr lang="en-US" sz="1400" dirty="0"/>
              <a:t>The Mac version is still Alpha (Free) and has bugs.</a:t>
            </a:r>
          </a:p>
          <a:p>
            <a:pPr marL="285750" indent="-285750">
              <a:buFontTx/>
              <a:buChar char="-"/>
            </a:pPr>
            <a:r>
              <a:rPr lang="en-US" sz="1400" dirty="0"/>
              <a:t>I (Simon) wanted to make something that my non-AI team could do without the learning curve of a product. </a:t>
            </a:r>
          </a:p>
          <a:p>
            <a:pPr marL="285750" indent="-285750">
              <a:buFontTx/>
              <a:buChar char="-"/>
            </a:pPr>
            <a:endParaRPr lang="en-US" sz="1400" dirty="0"/>
          </a:p>
          <a:p>
            <a:pPr marL="0" indent="0">
              <a:buFontTx/>
              <a:buNone/>
            </a:pPr>
            <a:endParaRPr lang="en-US" sz="1400" dirty="0"/>
          </a:p>
          <a:p>
            <a:pPr marL="0" indent="0">
              <a:buFontTx/>
              <a:buNone/>
            </a:pPr>
            <a:r>
              <a:rPr lang="en-US" sz="1400" dirty="0"/>
              <a:t>This product is </a:t>
            </a:r>
            <a:r>
              <a:rPr lang="en-US" sz="1400" dirty="0" err="1"/>
              <a:t>Langflow</a:t>
            </a:r>
            <a:r>
              <a:rPr lang="en-US" sz="1400" dirty="0"/>
              <a:t> from DataStax which is recently acquired by IBM. </a:t>
            </a:r>
          </a:p>
          <a:p>
            <a:pPr marL="285750" indent="-285750">
              <a:buFontTx/>
              <a:buChar char="-"/>
            </a:pPr>
            <a:r>
              <a:rPr lang="en-US" sz="1400" dirty="0"/>
              <a:t>https://</a:t>
            </a:r>
            <a:r>
              <a:rPr lang="en-US" sz="1400" dirty="0" err="1"/>
              <a:t>www.langflow.org</a:t>
            </a:r>
            <a:endParaRPr lang="en-US" sz="1400" dirty="0"/>
          </a:p>
          <a:p>
            <a:pPr marL="285750" indent="-285750">
              <a:buFontTx/>
              <a:buChar char="-"/>
            </a:pPr>
            <a:r>
              <a:rPr lang="en-US" sz="1400" dirty="0"/>
              <a:t>Mac Version: https://</a:t>
            </a:r>
            <a:r>
              <a:rPr lang="en-US" sz="1400" dirty="0" err="1"/>
              <a:t>www.langflow.org</a:t>
            </a:r>
            <a:r>
              <a:rPr lang="en-US" sz="1400" dirty="0"/>
              <a:t>/desktop</a:t>
            </a:r>
          </a:p>
          <a:p>
            <a:pPr marL="285750" indent="-285750">
              <a:buFontTx/>
              <a:buChar char="-"/>
            </a:pPr>
            <a:r>
              <a:rPr lang="en-US" sz="2000" b="0" i="0" u="none" strike="noStrike" dirty="0" err="1">
                <a:solidFill>
                  <a:srgbClr val="FFFFFF"/>
                </a:solidFill>
                <a:effectLst/>
                <a:latin typeface="Chivo"/>
              </a:rPr>
              <a:t>Langflow</a:t>
            </a:r>
            <a:r>
              <a:rPr lang="en-US" sz="2000" b="0" i="0" u="none" strike="noStrike" dirty="0">
                <a:solidFill>
                  <a:srgbClr val="FFFFFF"/>
                </a:solidFill>
                <a:effectLst/>
                <a:latin typeface="Chivo"/>
              </a:rPr>
              <a:t> is a low-code tool for developers that makes it easier to build powerful AI agents and workflows that can use any API, model, or database.</a:t>
            </a:r>
          </a:p>
          <a:p>
            <a:pPr marL="285750" indent="-285750">
              <a:buFontTx/>
              <a:buChar char="-"/>
            </a:pPr>
            <a:endParaRPr lang="en-US" sz="2000" b="0" i="0" u="none" strike="noStrike" dirty="0">
              <a:solidFill>
                <a:srgbClr val="FFFFFF"/>
              </a:solidFill>
              <a:effectLst/>
              <a:latin typeface="Chivo"/>
            </a:endParaRPr>
          </a:p>
          <a:p>
            <a:pPr marL="0" indent="0">
              <a:buFontTx/>
              <a:buNone/>
            </a:pPr>
            <a:r>
              <a:rPr lang="en-US" sz="2000" b="0" i="0" u="none" strike="noStrike" dirty="0">
                <a:solidFill>
                  <a:srgbClr val="FFFFFF"/>
                </a:solidFill>
                <a:effectLst/>
                <a:latin typeface="Chivo"/>
              </a:rPr>
              <a:t>The image is simulating how to build “</a:t>
            </a:r>
            <a:r>
              <a:rPr lang="en-US" sz="2000" b="0" i="0" u="none" strike="noStrike" dirty="0" err="1">
                <a:solidFill>
                  <a:srgbClr val="FFFFFF"/>
                </a:solidFill>
                <a:effectLst/>
                <a:latin typeface="Chivo"/>
              </a:rPr>
              <a:t>research_crew</a:t>
            </a:r>
            <a:r>
              <a:rPr lang="en-US" sz="2000" b="0" i="0" u="none" strike="noStrike" dirty="0">
                <a:solidFill>
                  <a:srgbClr val="FFFFFF"/>
                </a:solidFill>
                <a:effectLst/>
                <a:latin typeface="Chivo"/>
              </a:rPr>
              <a:t>” example in our project. </a:t>
            </a:r>
            <a:endParaRPr lang="en-US" sz="1400" dirty="0"/>
          </a:p>
        </p:txBody>
      </p:sp>
      <p:sp>
        <p:nvSpPr>
          <p:cNvPr id="4" name="Slide Number Placeholder 3">
            <a:extLst>
              <a:ext uri="{FF2B5EF4-FFF2-40B4-BE49-F238E27FC236}">
                <a16:creationId xmlns:a16="http://schemas.microsoft.com/office/drawing/2014/main" id="{DFEE0C22-4A05-9F65-DF37-8037C00F3078}"/>
              </a:ext>
            </a:extLst>
          </p:cNvPr>
          <p:cNvSpPr>
            <a:spLocks noGrp="1"/>
          </p:cNvSpPr>
          <p:nvPr>
            <p:ph type="sldNum" sz="quarter" idx="5"/>
          </p:nvPr>
        </p:nvSpPr>
        <p:spPr/>
        <p:txBody>
          <a:bodyPr/>
          <a:lstStyle/>
          <a:p>
            <a:fld id="{73B7DEDD-A060-3948-AF37-5BEB0E0C5EA2}" type="slidenum">
              <a:rPr lang="en-US" smtClean="0"/>
              <a:t>10</a:t>
            </a:fld>
            <a:endParaRPr lang="en-US"/>
          </a:p>
        </p:txBody>
      </p:sp>
    </p:spTree>
    <p:extLst>
      <p:ext uri="{BB962C8B-B14F-4D97-AF65-F5344CB8AC3E}">
        <p14:creationId xmlns:p14="http://schemas.microsoft.com/office/powerpoint/2010/main" val="2242244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B398C-3AD0-CBD4-78BF-8BF58B9CE1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47790-4F35-167D-9B2A-A04253757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36DC0-A8FE-E57F-6588-48BF49EE6832}"/>
              </a:ext>
            </a:extLst>
          </p:cNvPr>
          <p:cNvSpPr>
            <a:spLocks noGrp="1"/>
          </p:cNvSpPr>
          <p:nvPr>
            <p:ph type="body" idx="1"/>
          </p:nvPr>
        </p:nvSpPr>
        <p:spPr/>
        <p:txBody>
          <a:bodyPr/>
          <a:lstStyle/>
          <a:p>
            <a:r>
              <a:rPr lang="en-US" dirty="0"/>
              <a:t>Demo Breakdown. </a:t>
            </a:r>
          </a:p>
          <a:p>
            <a:endParaRPr lang="en-US" dirty="0"/>
          </a:p>
          <a:p>
            <a:pPr marL="228600" indent="-228600">
              <a:buAutoNum type="arabicPeriod"/>
            </a:pPr>
            <a:r>
              <a:rPr lang="en-US" dirty="0"/>
              <a:t>Ask if they can get free travel. </a:t>
            </a:r>
          </a:p>
          <a:p>
            <a:pPr marL="228600" indent="-228600">
              <a:buAutoNum type="arabicPeriod"/>
            </a:pPr>
            <a:r>
              <a:rPr lang="en-US" dirty="0"/>
              <a:t>A  crew is recognized and then activated (Citizens information crew)</a:t>
            </a:r>
          </a:p>
          <a:p>
            <a:pPr marL="228600" indent="-228600">
              <a:buAutoNum type="arabicPeriod"/>
            </a:pPr>
            <a:r>
              <a:rPr lang="en-US" dirty="0"/>
              <a:t>Agent 1. Searches the website CI and gets 10 links related to the request and shaped for an elderly person.</a:t>
            </a:r>
          </a:p>
          <a:p>
            <a:pPr marL="228600" indent="-228600">
              <a:buAutoNum type="arabicPeriod"/>
            </a:pPr>
            <a:r>
              <a:rPr lang="en-US" dirty="0"/>
              <a:t>Agent 2. Checks each link Agent 1 gave it and makes that: </a:t>
            </a:r>
          </a:p>
          <a:p>
            <a:pPr marL="685800" lvl="1" indent="-228600">
              <a:buAutoNum type="arabicPeriod"/>
            </a:pPr>
            <a:r>
              <a:rPr lang="en-US" dirty="0"/>
              <a:t>The link actually works. </a:t>
            </a:r>
          </a:p>
          <a:p>
            <a:pPr marL="685800" lvl="1" indent="-228600">
              <a:buAutoNum type="arabicPeriod"/>
            </a:pPr>
            <a:r>
              <a:rPr lang="en-US" dirty="0"/>
              <a:t>The information is relevant to what the user wants. </a:t>
            </a:r>
          </a:p>
          <a:p>
            <a:pPr marL="685800" lvl="1" indent="-228600">
              <a:buAutoNum type="arabicPeriod"/>
            </a:pPr>
            <a:r>
              <a:rPr lang="en-US" dirty="0"/>
              <a:t>Otherwise skips it. </a:t>
            </a:r>
          </a:p>
          <a:p>
            <a:pPr marL="228600" lvl="0" indent="-228600">
              <a:buAutoNum type="arabicPeriod"/>
            </a:pPr>
            <a:r>
              <a:rPr lang="en-US" dirty="0"/>
              <a:t>Agent 3. Takes the information from agent 2 and creates a nice formatted report (output).</a:t>
            </a:r>
          </a:p>
          <a:p>
            <a:pPr marL="228600" lvl="0" indent="-228600">
              <a:buAutoNum type="arabicPeriod"/>
            </a:pPr>
            <a:r>
              <a:rPr lang="en-US" dirty="0"/>
              <a:t>In the video we click a link to show that it is a valid link. </a:t>
            </a:r>
          </a:p>
          <a:p>
            <a:pPr marL="228600" lvl="0" indent="-228600">
              <a:buAutoNum type="arabicPeriod"/>
            </a:pPr>
            <a:r>
              <a:rPr lang="en-US" dirty="0"/>
              <a:t>Then we switch to </a:t>
            </a:r>
            <a:r>
              <a:rPr lang="en-US" dirty="0" err="1"/>
              <a:t>LangFuse</a:t>
            </a:r>
            <a:r>
              <a:rPr lang="en-US" dirty="0"/>
              <a:t> where you can see the internals </a:t>
            </a:r>
            <a:r>
              <a:rPr lang="en-US"/>
              <a:t>of what went on.</a:t>
            </a:r>
          </a:p>
          <a:p>
            <a:pPr marL="228600" lvl="0" indent="-228600">
              <a:buAutoNum type="arabicPeriod"/>
            </a:pPr>
            <a:endParaRPr lang="en-US" dirty="0"/>
          </a:p>
        </p:txBody>
      </p:sp>
      <p:sp>
        <p:nvSpPr>
          <p:cNvPr id="4" name="Slide Number Placeholder 3">
            <a:extLst>
              <a:ext uri="{FF2B5EF4-FFF2-40B4-BE49-F238E27FC236}">
                <a16:creationId xmlns:a16="http://schemas.microsoft.com/office/drawing/2014/main" id="{CBE04040-5FE4-8491-3D57-A835AB2B3B36}"/>
              </a:ext>
            </a:extLst>
          </p:cNvPr>
          <p:cNvSpPr>
            <a:spLocks noGrp="1"/>
          </p:cNvSpPr>
          <p:nvPr>
            <p:ph type="sldNum" sz="quarter" idx="5"/>
          </p:nvPr>
        </p:nvSpPr>
        <p:spPr/>
        <p:txBody>
          <a:bodyPr/>
          <a:lstStyle/>
          <a:p>
            <a:fld id="{73B7DEDD-A060-3948-AF37-5BEB0E0C5EA2}" type="slidenum">
              <a:rPr lang="en-US" smtClean="0"/>
              <a:t>2</a:t>
            </a:fld>
            <a:endParaRPr lang="en-US"/>
          </a:p>
        </p:txBody>
      </p:sp>
    </p:spTree>
    <p:extLst>
      <p:ext uri="{BB962C8B-B14F-4D97-AF65-F5344CB8AC3E}">
        <p14:creationId xmlns:p14="http://schemas.microsoft.com/office/powerpoint/2010/main" val="3393995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by ChatGPT.</a:t>
            </a:r>
          </a:p>
          <a:p>
            <a:endParaRPr lang="en-US" dirty="0"/>
          </a:p>
          <a:p>
            <a:r>
              <a:rPr lang="en-US" dirty="0"/>
              <a:t>Prompt:</a:t>
            </a:r>
          </a:p>
          <a:p>
            <a:r>
              <a:rPr lang="en-US" b="0" i="1" u="none" strike="noStrike" dirty="0">
                <a:solidFill>
                  <a:srgbClr val="000000"/>
                </a:solidFill>
                <a:effectLst/>
                <a:latin typeface="-webkit-standard"/>
              </a:rPr>
              <a:t>A modern, digital illustration depicting three professionals collaborating with an AI system in a sleek office environment. Two men with dark hair and one woman with blonde hair are engaging with a floating holographic AI interface that shows charts, dialogue bubbles, and data visualizations. The background features a soft gradient of blue and purple. The style is clean, polished, and vector-like, emphasizing teamwork and intuitive use of AI without code.</a:t>
            </a:r>
            <a:endParaRPr lang="en-US" i="1" dirty="0"/>
          </a:p>
        </p:txBody>
      </p:sp>
      <p:sp>
        <p:nvSpPr>
          <p:cNvPr id="4" name="Slide Number Placeholder 3"/>
          <p:cNvSpPr>
            <a:spLocks noGrp="1"/>
          </p:cNvSpPr>
          <p:nvPr>
            <p:ph type="sldNum" sz="quarter" idx="5"/>
          </p:nvPr>
        </p:nvSpPr>
        <p:spPr/>
        <p:txBody>
          <a:bodyPr/>
          <a:lstStyle/>
          <a:p>
            <a:fld id="{73B7DEDD-A060-3948-AF37-5BEB0E0C5EA2}" type="slidenum">
              <a:rPr lang="en-US" smtClean="0"/>
              <a:t>3</a:t>
            </a:fld>
            <a:endParaRPr lang="en-US"/>
          </a:p>
        </p:txBody>
      </p:sp>
    </p:spTree>
    <p:extLst>
      <p:ext uri="{BB962C8B-B14F-4D97-AF65-F5344CB8AC3E}">
        <p14:creationId xmlns:p14="http://schemas.microsoft.com/office/powerpoint/2010/main" val="112332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presentation mode you can click the icons to jump to related pages below.</a:t>
            </a:r>
          </a:p>
          <a:p>
            <a:endParaRPr lang="en-US" sz="1400" dirty="0"/>
          </a:p>
          <a:p>
            <a:r>
              <a:rPr lang="en-US" sz="1400" dirty="0"/>
              <a:t>Title: </a:t>
            </a:r>
            <a:r>
              <a:rPr lang="en-US" sz="1400" dirty="0" err="1"/>
              <a:t>watsonx.ai</a:t>
            </a:r>
            <a:r>
              <a:rPr lang="en-US" sz="1400" dirty="0"/>
              <a:t> </a:t>
            </a:r>
          </a:p>
          <a:p>
            <a:r>
              <a:rPr lang="en-US" sz="1400" dirty="0"/>
              <a:t>URL : https://</a:t>
            </a:r>
            <a:r>
              <a:rPr lang="en-US" sz="1400" dirty="0" err="1"/>
              <a:t>www.ibm.com</a:t>
            </a:r>
            <a:r>
              <a:rPr lang="en-US" sz="1400" dirty="0"/>
              <a:t>/products/watsonx-ai</a:t>
            </a:r>
          </a:p>
          <a:p>
            <a:r>
              <a:rPr lang="en-US" sz="1400" dirty="0"/>
              <a:t>Details: This is an AI development platform. We are only using the basic connect to model feature to allow us to use the full granite model. </a:t>
            </a:r>
          </a:p>
          <a:p>
            <a:endParaRPr lang="en-US" sz="1400" dirty="0"/>
          </a:p>
          <a:p>
            <a:r>
              <a:rPr lang="en-US" sz="1400" dirty="0"/>
              <a:t>Title: Granite 3.3 LLM</a:t>
            </a:r>
          </a:p>
          <a:p>
            <a:r>
              <a:rPr lang="en-US" sz="1400" dirty="0"/>
              <a:t>URL: https://</a:t>
            </a:r>
            <a:r>
              <a:rPr lang="en-US" sz="1400" dirty="0" err="1"/>
              <a:t>www.ibm.com</a:t>
            </a:r>
            <a:r>
              <a:rPr lang="en-US" sz="1400" dirty="0"/>
              <a:t>/new/announcements/ibm-granite-3-3-speech-recognition-refined-reasoning-rag-loras</a:t>
            </a:r>
          </a:p>
          <a:p>
            <a:r>
              <a:rPr lang="en-US" sz="1400" dirty="0"/>
              <a:t>Details: Used to present the power of this model. But main reason is IBM indemnifies usage for what the model was trained on. </a:t>
            </a:r>
          </a:p>
          <a:p>
            <a:endParaRPr lang="en-US" sz="1400" dirty="0"/>
          </a:p>
          <a:p>
            <a:r>
              <a:rPr lang="en-US" sz="1400" dirty="0"/>
              <a:t>Title: </a:t>
            </a:r>
            <a:r>
              <a:rPr lang="en-US" sz="1400" dirty="0" err="1"/>
              <a:t>Ollama</a:t>
            </a:r>
            <a:endParaRPr lang="en-US" sz="1400" dirty="0"/>
          </a:p>
          <a:p>
            <a:r>
              <a:rPr lang="en-US" sz="1400" dirty="0"/>
              <a:t>URL: https://</a:t>
            </a:r>
            <a:r>
              <a:rPr lang="en-US" sz="1400" dirty="0" err="1"/>
              <a:t>ollama.com</a:t>
            </a:r>
            <a:endParaRPr lang="en-US" sz="1400" dirty="0"/>
          </a:p>
          <a:p>
            <a:r>
              <a:rPr lang="en-US" sz="1400" dirty="0"/>
              <a:t>Details: Allows you to run smaller versions of LLM models locally on your machine. Great for free prototyping before deploying.</a:t>
            </a:r>
          </a:p>
          <a:p>
            <a:endParaRPr lang="en-US" sz="1400" dirty="0"/>
          </a:p>
          <a:p>
            <a:r>
              <a:rPr lang="en-US" sz="1400" dirty="0"/>
              <a:t>Title: CrewAI</a:t>
            </a:r>
          </a:p>
          <a:p>
            <a:r>
              <a:rPr lang="en-US" sz="1400" dirty="0"/>
              <a:t>URL: https://</a:t>
            </a:r>
            <a:r>
              <a:rPr lang="en-US" sz="1400" dirty="0" err="1"/>
              <a:t>docs.crewai.com</a:t>
            </a:r>
            <a:r>
              <a:rPr lang="en-US" sz="1400" dirty="0"/>
              <a:t>/introduction</a:t>
            </a:r>
          </a:p>
          <a:p>
            <a:r>
              <a:rPr lang="en-US" sz="1400" dirty="0"/>
              <a:t>Details: Multi-agent AI framework that allows you to build “no code” solutions (Ghost coding). </a:t>
            </a:r>
          </a:p>
          <a:p>
            <a:endParaRPr lang="en-US" sz="1400" dirty="0"/>
          </a:p>
          <a:p>
            <a:r>
              <a:rPr lang="en-US" sz="1400" dirty="0"/>
              <a:t>Title: </a:t>
            </a:r>
            <a:r>
              <a:rPr lang="en-US" sz="1400" dirty="0" err="1"/>
              <a:t>Langfuse</a:t>
            </a:r>
            <a:endParaRPr lang="en-US" sz="1400" dirty="0"/>
          </a:p>
          <a:p>
            <a:r>
              <a:rPr lang="en-US" sz="1400" dirty="0"/>
              <a:t>URL: https://</a:t>
            </a:r>
            <a:r>
              <a:rPr lang="en-US" sz="1400" dirty="0" err="1"/>
              <a:t>langfuse.com</a:t>
            </a:r>
            <a:endParaRPr lang="en-US" sz="1400" dirty="0"/>
          </a:p>
          <a:p>
            <a:r>
              <a:rPr lang="en-US" sz="1400" dirty="0"/>
              <a:t>Details: Industry standard tool for tracking the internals of your LLM solution for tracing, debugging and determining costs.</a:t>
            </a:r>
          </a:p>
          <a:p>
            <a:endParaRPr lang="en-US" sz="1400" dirty="0"/>
          </a:p>
          <a:p>
            <a:r>
              <a:rPr lang="en-US" sz="1400" dirty="0"/>
              <a:t>Title: </a:t>
            </a:r>
            <a:r>
              <a:rPr lang="en-US" sz="1400" dirty="0" err="1"/>
              <a:t>FastAPI</a:t>
            </a:r>
            <a:endParaRPr lang="en-US" sz="1400" dirty="0"/>
          </a:p>
          <a:p>
            <a:r>
              <a:rPr lang="en-US" sz="1400" dirty="0"/>
              <a:t>URL: https://</a:t>
            </a:r>
            <a:r>
              <a:rPr lang="en-US" sz="1400" dirty="0" err="1"/>
              <a:t>fastapi.tiangolo.com</a:t>
            </a:r>
            <a:endParaRPr lang="en-US" sz="1400" dirty="0"/>
          </a:p>
          <a:p>
            <a:r>
              <a:rPr lang="en-US" sz="1400" dirty="0"/>
              <a:t>Details: Clean and easy framework to build Web Applications in python.</a:t>
            </a:r>
          </a:p>
          <a:p>
            <a:endParaRPr lang="en-US" sz="1400" dirty="0"/>
          </a:p>
          <a:p>
            <a:r>
              <a:rPr lang="en-US" sz="1400" dirty="0"/>
              <a:t>Title: </a:t>
            </a:r>
            <a:r>
              <a:rPr lang="en-US" sz="1400" dirty="0" err="1"/>
              <a:t>Pycharm</a:t>
            </a:r>
            <a:r>
              <a:rPr lang="en-US" sz="1400" dirty="0"/>
              <a:t> Pro</a:t>
            </a:r>
          </a:p>
          <a:p>
            <a:r>
              <a:rPr lang="en-US" sz="1400" dirty="0"/>
              <a:t>URL: https://</a:t>
            </a:r>
            <a:r>
              <a:rPr lang="en-US" sz="1400" dirty="0" err="1"/>
              <a:t>www.jetbrains.com</a:t>
            </a:r>
            <a:r>
              <a:rPr lang="en-US" sz="1400" dirty="0"/>
              <a:t>/</a:t>
            </a:r>
            <a:r>
              <a:rPr lang="en-US" sz="1400" dirty="0" err="1"/>
              <a:t>pycharm</a:t>
            </a:r>
            <a:r>
              <a:rPr lang="en-US" sz="1400" dirty="0"/>
              <a:t>/</a:t>
            </a:r>
          </a:p>
          <a:p>
            <a:r>
              <a:rPr lang="en-US" sz="1400" dirty="0"/>
              <a:t>Details: Python IDE that makes building python applications very easy. </a:t>
            </a:r>
          </a:p>
          <a:p>
            <a:endParaRPr lang="en-US" sz="1400" dirty="0"/>
          </a:p>
        </p:txBody>
      </p:sp>
      <p:sp>
        <p:nvSpPr>
          <p:cNvPr id="4" name="Slide Number Placeholder 3"/>
          <p:cNvSpPr>
            <a:spLocks noGrp="1"/>
          </p:cNvSpPr>
          <p:nvPr>
            <p:ph type="sldNum" sz="quarter" idx="5"/>
          </p:nvPr>
        </p:nvSpPr>
        <p:spPr/>
        <p:txBody>
          <a:bodyPr/>
          <a:lstStyle/>
          <a:p>
            <a:fld id="{73B7DEDD-A060-3948-AF37-5BEB0E0C5EA2}" type="slidenum">
              <a:rPr lang="en-US" smtClean="0"/>
              <a:t>4</a:t>
            </a:fld>
            <a:endParaRPr lang="en-US"/>
          </a:p>
        </p:txBody>
      </p:sp>
    </p:spTree>
    <p:extLst>
      <p:ext uri="{BB962C8B-B14F-4D97-AF65-F5344CB8AC3E}">
        <p14:creationId xmlns:p14="http://schemas.microsoft.com/office/powerpoint/2010/main" val="47518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44B1-D453-E75C-4466-4160B6F7C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5C1AB-80EF-7C91-77D2-C910172BD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80182-2984-D477-DFBC-3B33CDD817C3}"/>
              </a:ext>
            </a:extLst>
          </p:cNvPr>
          <p:cNvSpPr>
            <a:spLocks noGrp="1"/>
          </p:cNvSpPr>
          <p:nvPr>
            <p:ph type="body" idx="1"/>
          </p:nvPr>
        </p:nvSpPr>
        <p:spPr/>
        <p:txBody>
          <a:bodyPr/>
          <a:lstStyle/>
          <a:p>
            <a:pPr algn="l">
              <a:buNone/>
            </a:pPr>
            <a:r>
              <a:rPr lang="en-US" sz="3200" b="0" i="0" u="none" strike="noStrike" dirty="0">
                <a:solidFill>
                  <a:srgbClr val="000000"/>
                </a:solidFill>
                <a:effectLst/>
              </a:rPr>
              <a:t>IBM's Granite models are designed with a strong emphasis on legal compliance and transparency. IBM has implemented rigorous data curation processes to filter out copyrighted materials, duplicates, and low-quality data. </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This includes using tools like the Data Prep Kit and HAP detector to ensure the training data is free from objectionable content and adheres to data protection regulations.</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The training datasets for Granite models comprise publicly available and permissively licensed sources, such as </a:t>
            </a:r>
            <a:r>
              <a:rPr lang="en-US" sz="3200" b="0" i="0" u="none" strike="noStrike" dirty="0" err="1">
                <a:solidFill>
                  <a:srgbClr val="000000"/>
                </a:solidFill>
                <a:effectLst/>
              </a:rPr>
              <a:t>arXiv</a:t>
            </a:r>
            <a:r>
              <a:rPr lang="en-US" sz="3200" b="0" i="0" u="none" strike="noStrike" dirty="0">
                <a:solidFill>
                  <a:srgbClr val="000000"/>
                </a:solidFill>
                <a:effectLst/>
              </a:rPr>
              <a:t>, Common Crawl, and Project Gutenberg. IBM has disclosed detailed information about these datasets, demonstrating a commitment to transparency.</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Furthermore, IBM provides indemnification for its customers against potential copyright infringements arising from the use of Granite models, underscoring its confidence in the legality of its training data.</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 </a:t>
            </a:r>
          </a:p>
          <a:p>
            <a:pPr algn="l">
              <a:buNone/>
            </a:pPr>
            <a:endParaRPr lang="en-US" sz="3200" b="0" i="0" u="none" strike="noStrike" dirty="0">
              <a:solidFill>
                <a:srgbClr val="000000"/>
              </a:solidFill>
              <a:effectLst/>
            </a:endParaRPr>
          </a:p>
          <a:p>
            <a:pPr algn="l">
              <a:buNone/>
            </a:pPr>
            <a:r>
              <a:rPr lang="en-US" sz="3200" b="0" i="0" u="none" strike="noStrike" dirty="0" err="1">
                <a:solidFill>
                  <a:srgbClr val="000000"/>
                </a:solidFill>
                <a:effectLst/>
              </a:rPr>
              <a:t>LoRA</a:t>
            </a:r>
            <a:r>
              <a:rPr lang="en-US" sz="3200" b="0" i="0" u="none" strike="noStrike" dirty="0">
                <a:solidFill>
                  <a:srgbClr val="000000"/>
                </a:solidFill>
                <a:effectLst/>
              </a:rPr>
              <a:t> is a way to retrain the model without needing a datacenter. It also allows easy switching between templates while the model is running.</a:t>
            </a:r>
          </a:p>
          <a:p>
            <a:pPr algn="l">
              <a:buNone/>
            </a:pPr>
            <a:r>
              <a:rPr lang="en-US" sz="3200" b="0" i="0" u="none" strike="noStrike" dirty="0">
                <a:solidFill>
                  <a:srgbClr val="000000"/>
                </a:solidFill>
                <a:effectLst/>
              </a:rPr>
              <a:t>Example: https://</a:t>
            </a:r>
            <a:r>
              <a:rPr lang="en-US" sz="3200" b="0" i="0" u="none" strike="noStrike" dirty="0" err="1">
                <a:solidFill>
                  <a:srgbClr val="000000"/>
                </a:solidFill>
                <a:effectLst/>
              </a:rPr>
              <a:t>sodoherty.ai</a:t>
            </a:r>
            <a:r>
              <a:rPr lang="en-US" sz="3200" b="0" i="0" u="none" strike="noStrike" dirty="0">
                <a:solidFill>
                  <a:srgbClr val="000000"/>
                </a:solidFill>
                <a:effectLst/>
              </a:rPr>
              <a:t>/2025/04/20/using-lora-with-granite-3-3/</a:t>
            </a:r>
          </a:p>
        </p:txBody>
      </p:sp>
      <p:sp>
        <p:nvSpPr>
          <p:cNvPr id="4" name="Slide Number Placeholder 3">
            <a:extLst>
              <a:ext uri="{FF2B5EF4-FFF2-40B4-BE49-F238E27FC236}">
                <a16:creationId xmlns:a16="http://schemas.microsoft.com/office/drawing/2014/main" id="{2526B6EC-6D07-1ACB-CFBF-47B508B832E2}"/>
              </a:ext>
            </a:extLst>
          </p:cNvPr>
          <p:cNvSpPr>
            <a:spLocks noGrp="1"/>
          </p:cNvSpPr>
          <p:nvPr>
            <p:ph type="sldNum" sz="quarter" idx="5"/>
          </p:nvPr>
        </p:nvSpPr>
        <p:spPr/>
        <p:txBody>
          <a:bodyPr/>
          <a:lstStyle/>
          <a:p>
            <a:fld id="{73B7DEDD-A060-3948-AF37-5BEB0E0C5EA2}" type="slidenum">
              <a:rPr lang="en-US" smtClean="0"/>
              <a:t>5</a:t>
            </a:fld>
            <a:endParaRPr lang="en-US"/>
          </a:p>
        </p:txBody>
      </p:sp>
    </p:spTree>
    <p:extLst>
      <p:ext uri="{BB962C8B-B14F-4D97-AF65-F5344CB8AC3E}">
        <p14:creationId xmlns:p14="http://schemas.microsoft.com/office/powerpoint/2010/main" val="11273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4EDA4-0A85-B38D-08BF-038608F73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E22DF-BD3F-6C79-F979-1EED9C314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66566-9309-2FD5-ADB9-7C789174120E}"/>
              </a:ext>
            </a:extLst>
          </p:cNvPr>
          <p:cNvSpPr>
            <a:spLocks noGrp="1"/>
          </p:cNvSpPr>
          <p:nvPr>
            <p:ph type="body" idx="1"/>
          </p:nvPr>
        </p:nvSpPr>
        <p:spPr/>
        <p:txBody>
          <a:bodyPr/>
          <a:lstStyle/>
          <a:p>
            <a:r>
              <a:rPr lang="en-US" sz="1400" dirty="0"/>
              <a:t>Images by ChatGPT.</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Output report is from a Crew. </a:t>
            </a:r>
            <a:r>
              <a:rPr lang="en-US" sz="1400" b="0" dirty="0"/>
              <a:t>It is important to understand that no code generates the final report. You just describe what you want. </a:t>
            </a:r>
          </a:p>
          <a:p>
            <a:endParaRPr lang="en-US" sz="1400" dirty="0"/>
          </a:p>
          <a:p>
            <a:r>
              <a:rPr lang="en-US" sz="1400" b="1" dirty="0"/>
              <a:t>See: </a:t>
            </a:r>
            <a:r>
              <a:rPr lang="en-US" sz="1400" b="0" dirty="0"/>
              <a:t>crews/</a:t>
            </a:r>
            <a:r>
              <a:rPr lang="en-US" sz="1400" b="0" dirty="0" err="1"/>
              <a:t>citizens_information_crew.yaml</a:t>
            </a:r>
            <a:r>
              <a:rPr lang="en-US" sz="1400" b="0" dirty="0"/>
              <a:t> </a:t>
            </a:r>
          </a:p>
          <a:p>
            <a:endParaRPr lang="en-US" sz="1400" b="0" dirty="0"/>
          </a:p>
        </p:txBody>
      </p:sp>
      <p:sp>
        <p:nvSpPr>
          <p:cNvPr id="4" name="Slide Number Placeholder 3">
            <a:extLst>
              <a:ext uri="{FF2B5EF4-FFF2-40B4-BE49-F238E27FC236}">
                <a16:creationId xmlns:a16="http://schemas.microsoft.com/office/drawing/2014/main" id="{345271F9-9EFF-E56F-BAAB-61DDE9B24BC8}"/>
              </a:ext>
            </a:extLst>
          </p:cNvPr>
          <p:cNvSpPr>
            <a:spLocks noGrp="1"/>
          </p:cNvSpPr>
          <p:nvPr>
            <p:ph type="sldNum" sz="quarter" idx="5"/>
          </p:nvPr>
        </p:nvSpPr>
        <p:spPr/>
        <p:txBody>
          <a:bodyPr/>
          <a:lstStyle/>
          <a:p>
            <a:fld id="{73B7DEDD-A060-3948-AF37-5BEB0E0C5EA2}" type="slidenum">
              <a:rPr lang="en-US" smtClean="0"/>
              <a:t>6</a:t>
            </a:fld>
            <a:endParaRPr lang="en-US"/>
          </a:p>
        </p:txBody>
      </p:sp>
    </p:spTree>
    <p:extLst>
      <p:ext uri="{BB962C8B-B14F-4D97-AF65-F5344CB8AC3E}">
        <p14:creationId xmlns:p14="http://schemas.microsoft.com/office/powerpoint/2010/main" val="279526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37D1-7289-CB5C-2FA7-F25AF38A9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37F54-DA89-357F-9BF1-F10ADB823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D0164-D748-B12C-6FD5-C8D7B6E60CED}"/>
              </a:ext>
            </a:extLst>
          </p:cNvPr>
          <p:cNvSpPr>
            <a:spLocks noGrp="1"/>
          </p:cNvSpPr>
          <p:nvPr>
            <p:ph type="body" idx="1"/>
          </p:nvPr>
        </p:nvSpPr>
        <p:spPr/>
        <p:txBody>
          <a:bodyPr/>
          <a:lstStyle/>
          <a:p>
            <a:r>
              <a:rPr lang="en-US" sz="1400" dirty="0"/>
              <a:t>The sample image shows a step in the Crew used in the last slide. </a:t>
            </a:r>
          </a:p>
          <a:p>
            <a:endParaRPr lang="en-US" sz="1400" dirty="0"/>
          </a:p>
          <a:p>
            <a:r>
              <a:rPr lang="en-US" sz="1400" dirty="0"/>
              <a:t>You can see key points like: </a:t>
            </a:r>
          </a:p>
          <a:p>
            <a:pPr marL="285750" indent="-285750">
              <a:buFontTx/>
              <a:buChar char="-"/>
            </a:pPr>
            <a:r>
              <a:rPr lang="en-US" sz="1400" dirty="0"/>
              <a:t>Latency</a:t>
            </a:r>
          </a:p>
          <a:p>
            <a:pPr marL="285750" indent="-285750">
              <a:buFontTx/>
              <a:buChar char="-"/>
            </a:pPr>
            <a:r>
              <a:rPr lang="en-US" sz="1400" dirty="0"/>
              <a:t>Prompt and completion size</a:t>
            </a:r>
          </a:p>
          <a:p>
            <a:pPr marL="285750" indent="-285750">
              <a:buFontTx/>
              <a:buChar char="-"/>
            </a:pPr>
            <a:r>
              <a:rPr lang="en-US" sz="1400" dirty="0"/>
              <a:t>Model used</a:t>
            </a:r>
          </a:p>
          <a:p>
            <a:pPr marL="285750" indent="-285750">
              <a:buFontTx/>
              <a:buChar char="-"/>
            </a:pPr>
            <a:r>
              <a:rPr lang="en-US" sz="1400" dirty="0"/>
              <a:t>Model parameters</a:t>
            </a:r>
          </a:p>
          <a:p>
            <a:pPr marL="285750" indent="-285750">
              <a:buFontTx/>
              <a:buChar char="-"/>
            </a:pPr>
            <a:r>
              <a:rPr lang="en-US" sz="1400" dirty="0"/>
              <a:t>System prompt created by </a:t>
            </a:r>
            <a:r>
              <a:rPr lang="en-US" sz="1400" dirty="0" err="1"/>
              <a:t>CrewAI</a:t>
            </a:r>
            <a:endParaRPr lang="en-US" sz="1400" dirty="0"/>
          </a:p>
          <a:p>
            <a:pPr marL="285750" indent="-285750">
              <a:buFontTx/>
              <a:buChar char="-"/>
            </a:pPr>
            <a:r>
              <a:rPr lang="en-US" sz="1400" dirty="0"/>
              <a:t>Tooling prompts</a:t>
            </a:r>
          </a:p>
          <a:p>
            <a:pPr marL="285750" indent="-285750">
              <a:buFontTx/>
              <a:buChar char="-"/>
            </a:pPr>
            <a:r>
              <a:rPr lang="en-US" sz="1400" dirty="0"/>
              <a:t>How it should respond</a:t>
            </a:r>
          </a:p>
          <a:p>
            <a:pPr marL="285750" indent="-285750">
              <a:buFontTx/>
              <a:buChar char="-"/>
            </a:pPr>
            <a:r>
              <a:rPr lang="en-US" sz="1400" dirty="0"/>
              <a:t>(much more off screen)</a:t>
            </a:r>
          </a:p>
        </p:txBody>
      </p:sp>
      <p:sp>
        <p:nvSpPr>
          <p:cNvPr id="4" name="Slide Number Placeholder 3">
            <a:extLst>
              <a:ext uri="{FF2B5EF4-FFF2-40B4-BE49-F238E27FC236}">
                <a16:creationId xmlns:a16="http://schemas.microsoft.com/office/drawing/2014/main" id="{FFDFACAE-C1F4-999F-C414-76409B9DF9CE}"/>
              </a:ext>
            </a:extLst>
          </p:cNvPr>
          <p:cNvSpPr>
            <a:spLocks noGrp="1"/>
          </p:cNvSpPr>
          <p:nvPr>
            <p:ph type="sldNum" sz="quarter" idx="5"/>
          </p:nvPr>
        </p:nvSpPr>
        <p:spPr/>
        <p:txBody>
          <a:bodyPr/>
          <a:lstStyle/>
          <a:p>
            <a:fld id="{73B7DEDD-A060-3948-AF37-5BEB0E0C5EA2}" type="slidenum">
              <a:rPr lang="en-US" smtClean="0"/>
              <a:t>7</a:t>
            </a:fld>
            <a:endParaRPr lang="en-US"/>
          </a:p>
        </p:txBody>
      </p:sp>
    </p:spTree>
    <p:extLst>
      <p:ext uri="{BB962C8B-B14F-4D97-AF65-F5344CB8AC3E}">
        <p14:creationId xmlns:p14="http://schemas.microsoft.com/office/powerpoint/2010/main" val="16546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18F7-31C5-E47A-64AE-AEA6A23F6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A7A8F-648F-7F7A-ADCA-F09C00A54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A175E-9546-A0A6-D3A9-079FEFFF767D}"/>
              </a:ext>
            </a:extLst>
          </p:cNvPr>
          <p:cNvSpPr>
            <a:spLocks noGrp="1"/>
          </p:cNvSpPr>
          <p:nvPr>
            <p:ph type="body" idx="1"/>
          </p:nvPr>
        </p:nvSpPr>
        <p:spPr/>
        <p:txBody>
          <a:bodyPr/>
          <a:lstStyle/>
          <a:p>
            <a:r>
              <a:rPr lang="en-US" sz="1400" dirty="0"/>
              <a:t>Image by ChatGPT</a:t>
            </a:r>
          </a:p>
        </p:txBody>
      </p:sp>
      <p:sp>
        <p:nvSpPr>
          <p:cNvPr id="4" name="Slide Number Placeholder 3">
            <a:extLst>
              <a:ext uri="{FF2B5EF4-FFF2-40B4-BE49-F238E27FC236}">
                <a16:creationId xmlns:a16="http://schemas.microsoft.com/office/drawing/2014/main" id="{D6971C84-B48B-F647-45B5-CA5567127791}"/>
              </a:ext>
            </a:extLst>
          </p:cNvPr>
          <p:cNvSpPr>
            <a:spLocks noGrp="1"/>
          </p:cNvSpPr>
          <p:nvPr>
            <p:ph type="sldNum" sz="quarter" idx="5"/>
          </p:nvPr>
        </p:nvSpPr>
        <p:spPr/>
        <p:txBody>
          <a:bodyPr/>
          <a:lstStyle/>
          <a:p>
            <a:fld id="{73B7DEDD-A060-3948-AF37-5BEB0E0C5EA2}" type="slidenum">
              <a:rPr lang="en-US" smtClean="0"/>
              <a:t>8</a:t>
            </a:fld>
            <a:endParaRPr lang="en-US"/>
          </a:p>
        </p:txBody>
      </p:sp>
    </p:spTree>
    <p:extLst>
      <p:ext uri="{BB962C8B-B14F-4D97-AF65-F5344CB8AC3E}">
        <p14:creationId xmlns:p14="http://schemas.microsoft.com/office/powerpoint/2010/main" val="2721942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AF50-18B3-B379-A603-588C8FCA14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8E0F5-AC4F-3626-FC04-62AB850B7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048FE-85A4-CC29-2684-698A91D2BA5E}"/>
              </a:ext>
            </a:extLst>
          </p:cNvPr>
          <p:cNvSpPr>
            <a:spLocks noGrp="1"/>
          </p:cNvSpPr>
          <p:nvPr>
            <p:ph type="body" idx="1"/>
          </p:nvPr>
        </p:nvSpPr>
        <p:spPr/>
        <p:txBody>
          <a:bodyPr/>
          <a:lstStyle/>
          <a:p>
            <a:r>
              <a:rPr lang="en-US" sz="1400" dirty="0"/>
              <a:t>This page won’t be presented. </a:t>
            </a:r>
          </a:p>
          <a:p>
            <a:endParaRPr lang="en-US" sz="1400" dirty="0"/>
          </a:p>
          <a:p>
            <a:r>
              <a:rPr lang="en-US" sz="1400" dirty="0"/>
              <a:t>Reasons: </a:t>
            </a:r>
          </a:p>
          <a:p>
            <a:pPr marL="285750" indent="-285750">
              <a:buFontTx/>
              <a:buChar char="-"/>
            </a:pPr>
            <a:r>
              <a:rPr lang="en-US" sz="1400" dirty="0"/>
              <a:t>We didn’t want this to be an advertisement for IBM.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dirty="0"/>
              <a:t>You need a </a:t>
            </a:r>
            <a:r>
              <a:rPr lang="en-US" sz="1400" dirty="0" err="1"/>
              <a:t>watsonx.ai</a:t>
            </a:r>
            <a:r>
              <a:rPr lang="en-US" sz="1400" dirty="0"/>
              <a:t> account to use it. </a:t>
            </a:r>
          </a:p>
          <a:p>
            <a:pPr marL="285750" indent="-285750">
              <a:buFontTx/>
              <a:buChar char="-"/>
            </a:pPr>
            <a:r>
              <a:rPr lang="en-US" sz="1400" dirty="0"/>
              <a:t>We wanted people to be able to use the project as-is without having to sign up for accounts.</a:t>
            </a:r>
          </a:p>
          <a:p>
            <a:pPr marL="285750" indent="-285750">
              <a:buFontTx/>
              <a:buChar char="-"/>
            </a:pPr>
            <a:endParaRPr lang="en-US" sz="1400" dirty="0"/>
          </a:p>
          <a:p>
            <a:pPr marL="0" indent="0">
              <a:buFontTx/>
              <a:buNone/>
            </a:pPr>
            <a:r>
              <a:rPr lang="en-US" sz="1400" dirty="0"/>
              <a:t>This is the new version of watsonx Orchestrate released May 2025.</a:t>
            </a:r>
          </a:p>
          <a:p>
            <a:pPr marL="285750" indent="-285750">
              <a:buFontTx/>
              <a:buChar char="-"/>
            </a:pPr>
            <a:r>
              <a:rPr lang="en-US" sz="1400" dirty="0"/>
              <a:t>https://</a:t>
            </a:r>
            <a:r>
              <a:rPr lang="en-US" sz="1400" dirty="0" err="1"/>
              <a:t>developer.watson-orchestrate.ibm.com</a:t>
            </a:r>
            <a:endParaRPr lang="en-US" sz="1400" dirty="0"/>
          </a:p>
          <a:p>
            <a:pPr marL="285750" indent="-285750">
              <a:buFontTx/>
              <a:buChar char="-"/>
            </a:pPr>
            <a:r>
              <a:rPr lang="en-US" sz="1400" dirty="0"/>
              <a:t>It allows you to build agents using no-code, pro-code or a mix of both.</a:t>
            </a:r>
          </a:p>
          <a:p>
            <a:pPr marL="285750" indent="-285750">
              <a:buFontTx/>
              <a:buChar char="-"/>
            </a:pPr>
            <a:r>
              <a:rPr lang="en-US" sz="1400" dirty="0"/>
              <a:t>This is the laptop version.</a:t>
            </a:r>
          </a:p>
          <a:p>
            <a:pPr marL="0" indent="0">
              <a:buFontTx/>
              <a:buNone/>
            </a:pPr>
            <a:endParaRPr lang="en-US" sz="1400" dirty="0"/>
          </a:p>
          <a:p>
            <a:pPr marL="0" indent="0">
              <a:buFontTx/>
              <a:buNone/>
            </a:pPr>
            <a:r>
              <a:rPr lang="en-US" sz="1400" dirty="0"/>
              <a:t>The screenshot is demonstrating creating the same system that is shown on slide 6. </a:t>
            </a:r>
          </a:p>
          <a:p>
            <a:pPr marL="285750" indent="-285750">
              <a:buFontTx/>
              <a:buChar char="-"/>
            </a:pPr>
            <a:r>
              <a:rPr lang="en-US" sz="1400" dirty="0"/>
              <a:t>The top “</a:t>
            </a:r>
            <a:r>
              <a:rPr lang="en-US" sz="1400" dirty="0" err="1"/>
              <a:t>citizens_information_search</a:t>
            </a:r>
            <a:r>
              <a:rPr lang="en-US" sz="1400" dirty="0"/>
              <a:t>” is the tool in the project (2 lines changed in code).</a:t>
            </a:r>
          </a:p>
          <a:p>
            <a:pPr marL="285750" indent="-285750">
              <a:buFontTx/>
              <a:buChar char="-"/>
            </a:pPr>
            <a:r>
              <a:rPr lang="en-US" sz="1400" dirty="0"/>
              <a:t>The Behavior part is describing what you want the agent to do. </a:t>
            </a:r>
          </a:p>
          <a:p>
            <a:pPr marL="285750" indent="-285750">
              <a:buFontTx/>
              <a:buChar char="-"/>
            </a:pPr>
            <a:r>
              <a:rPr lang="en-US" sz="1400" dirty="0"/>
              <a:t>Right side is live output at how the agent responds.</a:t>
            </a:r>
          </a:p>
          <a:p>
            <a:pPr marL="285750" indent="-285750">
              <a:buFontTx/>
              <a:buChar char="-"/>
            </a:pPr>
            <a:endParaRPr lang="en-US" sz="1400" dirty="0"/>
          </a:p>
        </p:txBody>
      </p:sp>
      <p:sp>
        <p:nvSpPr>
          <p:cNvPr id="4" name="Slide Number Placeholder 3">
            <a:extLst>
              <a:ext uri="{FF2B5EF4-FFF2-40B4-BE49-F238E27FC236}">
                <a16:creationId xmlns:a16="http://schemas.microsoft.com/office/drawing/2014/main" id="{7F472B3D-CE67-C524-CE45-3A3B6D62AC34}"/>
              </a:ext>
            </a:extLst>
          </p:cNvPr>
          <p:cNvSpPr>
            <a:spLocks noGrp="1"/>
          </p:cNvSpPr>
          <p:nvPr>
            <p:ph type="sldNum" sz="quarter" idx="5"/>
          </p:nvPr>
        </p:nvSpPr>
        <p:spPr/>
        <p:txBody>
          <a:bodyPr/>
          <a:lstStyle/>
          <a:p>
            <a:fld id="{73B7DEDD-A060-3948-AF37-5BEB0E0C5EA2}" type="slidenum">
              <a:rPr lang="en-US" smtClean="0"/>
              <a:t>9</a:t>
            </a:fld>
            <a:endParaRPr lang="en-US"/>
          </a:p>
        </p:txBody>
      </p:sp>
    </p:spTree>
    <p:extLst>
      <p:ext uri="{BB962C8B-B14F-4D97-AF65-F5344CB8AC3E}">
        <p14:creationId xmlns:p14="http://schemas.microsoft.com/office/powerpoint/2010/main" val="1764152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EC-2D3F-BA80-1FE8-AB378A5A9B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86F2D1-46AE-56A0-DA6F-959252A8B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4BCCFE-A692-D152-FCDD-C2D0F3B5F377}"/>
              </a:ext>
            </a:extLst>
          </p:cNvPr>
          <p:cNvSpPr>
            <a:spLocks noGrp="1"/>
          </p:cNvSpPr>
          <p:nvPr>
            <p:ph type="dt" sz="half" idx="10"/>
          </p:nvPr>
        </p:nvSpPr>
        <p:spPr/>
        <p:txBody>
          <a:bodyPr/>
          <a:lstStyle/>
          <a:p>
            <a:fld id="{B04255FA-7263-B644-A546-7175EF03A813}" type="datetimeFigureOut">
              <a:rPr lang="en-US" smtClean="0"/>
              <a:t>5/16/25</a:t>
            </a:fld>
            <a:endParaRPr lang="en-US"/>
          </a:p>
        </p:txBody>
      </p:sp>
      <p:sp>
        <p:nvSpPr>
          <p:cNvPr id="5" name="Footer Placeholder 4">
            <a:extLst>
              <a:ext uri="{FF2B5EF4-FFF2-40B4-BE49-F238E27FC236}">
                <a16:creationId xmlns:a16="http://schemas.microsoft.com/office/drawing/2014/main" id="{A73DE96A-2575-B063-DF00-1FE673366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E8E17-9D66-97F1-9303-457A336B53B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335912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CDE9-11A1-D530-2020-05B7F93477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07F449-3ED8-9A9C-8B79-E3AFE154B1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AD0A5C-99C8-23F1-7E19-3E56324305FC}"/>
              </a:ext>
            </a:extLst>
          </p:cNvPr>
          <p:cNvSpPr>
            <a:spLocks noGrp="1"/>
          </p:cNvSpPr>
          <p:nvPr>
            <p:ph type="dt" sz="half" idx="10"/>
          </p:nvPr>
        </p:nvSpPr>
        <p:spPr/>
        <p:txBody>
          <a:bodyPr/>
          <a:lstStyle/>
          <a:p>
            <a:fld id="{B04255FA-7263-B644-A546-7175EF03A813}" type="datetimeFigureOut">
              <a:rPr lang="en-US" smtClean="0"/>
              <a:t>5/16/25</a:t>
            </a:fld>
            <a:endParaRPr lang="en-US"/>
          </a:p>
        </p:txBody>
      </p:sp>
      <p:sp>
        <p:nvSpPr>
          <p:cNvPr id="5" name="Footer Placeholder 4">
            <a:extLst>
              <a:ext uri="{FF2B5EF4-FFF2-40B4-BE49-F238E27FC236}">
                <a16:creationId xmlns:a16="http://schemas.microsoft.com/office/drawing/2014/main" id="{93E137FD-1DF8-51DD-698C-B62226297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4319D-819A-2A52-4D4C-EFA362EEB5F3}"/>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3377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2F6E7-BD88-0D35-DE59-22F7454D99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EB6C8D-DBCD-446F-E13F-70ACE8E81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E6B75-D11B-ECAE-31C7-7E001137D14A}"/>
              </a:ext>
            </a:extLst>
          </p:cNvPr>
          <p:cNvSpPr>
            <a:spLocks noGrp="1"/>
          </p:cNvSpPr>
          <p:nvPr>
            <p:ph type="dt" sz="half" idx="10"/>
          </p:nvPr>
        </p:nvSpPr>
        <p:spPr/>
        <p:txBody>
          <a:bodyPr/>
          <a:lstStyle/>
          <a:p>
            <a:fld id="{B04255FA-7263-B644-A546-7175EF03A813}" type="datetimeFigureOut">
              <a:rPr lang="en-US" smtClean="0"/>
              <a:t>5/16/25</a:t>
            </a:fld>
            <a:endParaRPr lang="en-US"/>
          </a:p>
        </p:txBody>
      </p:sp>
      <p:sp>
        <p:nvSpPr>
          <p:cNvPr id="5" name="Footer Placeholder 4">
            <a:extLst>
              <a:ext uri="{FF2B5EF4-FFF2-40B4-BE49-F238E27FC236}">
                <a16:creationId xmlns:a16="http://schemas.microsoft.com/office/drawing/2014/main" id="{E8170559-D1AF-421E-09BC-B2F3AE359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8A55-D060-38D5-1F33-EE6BE65B51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214771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EA69-001E-87DE-6488-0668D0F10F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D3FF0-B4BB-6928-AA38-F62B8D928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BD4E6-E7B3-909B-E880-E21AC9D83EB2}"/>
              </a:ext>
            </a:extLst>
          </p:cNvPr>
          <p:cNvSpPr>
            <a:spLocks noGrp="1"/>
          </p:cNvSpPr>
          <p:nvPr>
            <p:ph type="dt" sz="half" idx="10"/>
          </p:nvPr>
        </p:nvSpPr>
        <p:spPr/>
        <p:txBody>
          <a:bodyPr/>
          <a:lstStyle/>
          <a:p>
            <a:fld id="{B04255FA-7263-B644-A546-7175EF03A813}" type="datetimeFigureOut">
              <a:rPr lang="en-US" smtClean="0"/>
              <a:t>5/16/25</a:t>
            </a:fld>
            <a:endParaRPr lang="en-US"/>
          </a:p>
        </p:txBody>
      </p:sp>
      <p:sp>
        <p:nvSpPr>
          <p:cNvPr id="5" name="Footer Placeholder 4">
            <a:extLst>
              <a:ext uri="{FF2B5EF4-FFF2-40B4-BE49-F238E27FC236}">
                <a16:creationId xmlns:a16="http://schemas.microsoft.com/office/drawing/2014/main" id="{A4CAA98C-E6B2-FAD5-70DC-1B497EA7C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4BC6D-05CC-5B97-B56E-D768A06D227D}"/>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29196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AED6-DE20-8815-233B-28A577F052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4E4544-4B63-D11E-73DB-F6BD68D7D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F9B26-2394-B9F0-54BF-7D4709D36645}"/>
              </a:ext>
            </a:extLst>
          </p:cNvPr>
          <p:cNvSpPr>
            <a:spLocks noGrp="1"/>
          </p:cNvSpPr>
          <p:nvPr>
            <p:ph type="dt" sz="half" idx="10"/>
          </p:nvPr>
        </p:nvSpPr>
        <p:spPr/>
        <p:txBody>
          <a:bodyPr/>
          <a:lstStyle/>
          <a:p>
            <a:fld id="{B04255FA-7263-B644-A546-7175EF03A813}" type="datetimeFigureOut">
              <a:rPr lang="en-US" smtClean="0"/>
              <a:t>5/16/25</a:t>
            </a:fld>
            <a:endParaRPr lang="en-US"/>
          </a:p>
        </p:txBody>
      </p:sp>
      <p:sp>
        <p:nvSpPr>
          <p:cNvPr id="5" name="Footer Placeholder 4">
            <a:extLst>
              <a:ext uri="{FF2B5EF4-FFF2-40B4-BE49-F238E27FC236}">
                <a16:creationId xmlns:a16="http://schemas.microsoft.com/office/drawing/2014/main" id="{6D296172-6D5A-2E26-7EC3-399B8B854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B462F-9EE8-93A5-DA54-09501CFF778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77001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1534-A831-A787-61D6-EDF2B2EA43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49CF0-6E95-8FB9-C124-9170870B7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B7B88C-7CCF-51EA-DA9F-E73176A4E7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F986D6-2CD6-D1B2-7FC4-FA654E7F68FA}"/>
              </a:ext>
            </a:extLst>
          </p:cNvPr>
          <p:cNvSpPr>
            <a:spLocks noGrp="1"/>
          </p:cNvSpPr>
          <p:nvPr>
            <p:ph type="dt" sz="half" idx="10"/>
          </p:nvPr>
        </p:nvSpPr>
        <p:spPr/>
        <p:txBody>
          <a:bodyPr/>
          <a:lstStyle/>
          <a:p>
            <a:fld id="{B04255FA-7263-B644-A546-7175EF03A813}" type="datetimeFigureOut">
              <a:rPr lang="en-US" smtClean="0"/>
              <a:t>5/16/25</a:t>
            </a:fld>
            <a:endParaRPr lang="en-US"/>
          </a:p>
        </p:txBody>
      </p:sp>
      <p:sp>
        <p:nvSpPr>
          <p:cNvPr id="6" name="Footer Placeholder 5">
            <a:extLst>
              <a:ext uri="{FF2B5EF4-FFF2-40B4-BE49-F238E27FC236}">
                <a16:creationId xmlns:a16="http://schemas.microsoft.com/office/drawing/2014/main" id="{BDA13419-8815-2EF1-13D2-BF059AF4D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C5DB5-771E-7E31-2DD1-B7E3A1F64F28}"/>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85913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7A2F-ACF0-DE5E-3F0D-5DFFEECC1B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59D9FD-1980-640F-D9A8-4DDD87A88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F93B09-C642-EBEC-2A34-8491B2F4CD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EFAB-4D8E-7BDD-D4C1-DDCF8D9B8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3C7563-18A3-34F8-EC0E-4879E3A33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15CF13-0388-35B3-31E8-BBBDB8365C98}"/>
              </a:ext>
            </a:extLst>
          </p:cNvPr>
          <p:cNvSpPr>
            <a:spLocks noGrp="1"/>
          </p:cNvSpPr>
          <p:nvPr>
            <p:ph type="dt" sz="half" idx="10"/>
          </p:nvPr>
        </p:nvSpPr>
        <p:spPr/>
        <p:txBody>
          <a:bodyPr/>
          <a:lstStyle/>
          <a:p>
            <a:fld id="{B04255FA-7263-B644-A546-7175EF03A813}" type="datetimeFigureOut">
              <a:rPr lang="en-US" smtClean="0"/>
              <a:t>5/16/25</a:t>
            </a:fld>
            <a:endParaRPr lang="en-US"/>
          </a:p>
        </p:txBody>
      </p:sp>
      <p:sp>
        <p:nvSpPr>
          <p:cNvPr id="8" name="Footer Placeholder 7">
            <a:extLst>
              <a:ext uri="{FF2B5EF4-FFF2-40B4-BE49-F238E27FC236}">
                <a16:creationId xmlns:a16="http://schemas.microsoft.com/office/drawing/2014/main" id="{21A2ADC0-3169-8E2B-F484-53EA75BD2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CAD82-1340-3E50-6E43-916808B49D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21398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C795-3A95-87D5-EAF8-98E3381AE1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D7547-7543-8B52-8867-9E6EB6721959}"/>
              </a:ext>
            </a:extLst>
          </p:cNvPr>
          <p:cNvSpPr>
            <a:spLocks noGrp="1"/>
          </p:cNvSpPr>
          <p:nvPr>
            <p:ph type="dt" sz="half" idx="10"/>
          </p:nvPr>
        </p:nvSpPr>
        <p:spPr/>
        <p:txBody>
          <a:bodyPr/>
          <a:lstStyle/>
          <a:p>
            <a:fld id="{B04255FA-7263-B644-A546-7175EF03A813}" type="datetimeFigureOut">
              <a:rPr lang="en-US" smtClean="0"/>
              <a:t>5/16/25</a:t>
            </a:fld>
            <a:endParaRPr lang="en-US"/>
          </a:p>
        </p:txBody>
      </p:sp>
      <p:sp>
        <p:nvSpPr>
          <p:cNvPr id="4" name="Footer Placeholder 3">
            <a:extLst>
              <a:ext uri="{FF2B5EF4-FFF2-40B4-BE49-F238E27FC236}">
                <a16:creationId xmlns:a16="http://schemas.microsoft.com/office/drawing/2014/main" id="{F2599BBF-CBAB-126D-AD85-6D57EE9593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704638-6F7B-36AD-E1A5-9F1F6C525690}"/>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6669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E6D37-440D-ABBF-2969-E780354CB170}"/>
              </a:ext>
            </a:extLst>
          </p:cNvPr>
          <p:cNvSpPr>
            <a:spLocks noGrp="1"/>
          </p:cNvSpPr>
          <p:nvPr>
            <p:ph type="dt" sz="half" idx="10"/>
          </p:nvPr>
        </p:nvSpPr>
        <p:spPr/>
        <p:txBody>
          <a:bodyPr/>
          <a:lstStyle/>
          <a:p>
            <a:fld id="{B04255FA-7263-B644-A546-7175EF03A813}" type="datetimeFigureOut">
              <a:rPr lang="en-US" smtClean="0"/>
              <a:t>5/16/25</a:t>
            </a:fld>
            <a:endParaRPr lang="en-US"/>
          </a:p>
        </p:txBody>
      </p:sp>
      <p:sp>
        <p:nvSpPr>
          <p:cNvPr id="3" name="Footer Placeholder 2">
            <a:extLst>
              <a:ext uri="{FF2B5EF4-FFF2-40B4-BE49-F238E27FC236}">
                <a16:creationId xmlns:a16="http://schemas.microsoft.com/office/drawing/2014/main" id="{F42C4541-EBC1-E00D-C812-481F291868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36D100-24A4-B2A7-6808-1D13CB40B8A2}"/>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103826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3F41-79A8-13E6-ED86-A8C1E3D87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B1F61E-2E85-3953-128E-075370F90E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BF4B3-FE66-3AF9-09D2-FEBB9912A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CD148-3058-5AB7-3229-26444A738D58}"/>
              </a:ext>
            </a:extLst>
          </p:cNvPr>
          <p:cNvSpPr>
            <a:spLocks noGrp="1"/>
          </p:cNvSpPr>
          <p:nvPr>
            <p:ph type="dt" sz="half" idx="10"/>
          </p:nvPr>
        </p:nvSpPr>
        <p:spPr/>
        <p:txBody>
          <a:bodyPr/>
          <a:lstStyle/>
          <a:p>
            <a:fld id="{B04255FA-7263-B644-A546-7175EF03A813}" type="datetimeFigureOut">
              <a:rPr lang="en-US" smtClean="0"/>
              <a:t>5/16/25</a:t>
            </a:fld>
            <a:endParaRPr lang="en-US"/>
          </a:p>
        </p:txBody>
      </p:sp>
      <p:sp>
        <p:nvSpPr>
          <p:cNvPr id="6" name="Footer Placeholder 5">
            <a:extLst>
              <a:ext uri="{FF2B5EF4-FFF2-40B4-BE49-F238E27FC236}">
                <a16:creationId xmlns:a16="http://schemas.microsoft.com/office/drawing/2014/main" id="{F2CDB2A4-5EDC-1ABC-01ED-E2D3C99EE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BDEFA-7CE5-6E52-C687-F381F64C5CB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5548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9F65-D388-09F6-B5A0-22715C4F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ED9C9-309A-0E08-81C5-1574D7A764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77933-47B5-71D8-7C16-5F4E21D9C9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26D49-A08E-CDC2-D9AA-2A5DA76D68FC}"/>
              </a:ext>
            </a:extLst>
          </p:cNvPr>
          <p:cNvSpPr>
            <a:spLocks noGrp="1"/>
          </p:cNvSpPr>
          <p:nvPr>
            <p:ph type="dt" sz="half" idx="10"/>
          </p:nvPr>
        </p:nvSpPr>
        <p:spPr/>
        <p:txBody>
          <a:bodyPr/>
          <a:lstStyle/>
          <a:p>
            <a:fld id="{B04255FA-7263-B644-A546-7175EF03A813}" type="datetimeFigureOut">
              <a:rPr lang="en-US" smtClean="0"/>
              <a:t>5/16/25</a:t>
            </a:fld>
            <a:endParaRPr lang="en-US"/>
          </a:p>
        </p:txBody>
      </p:sp>
      <p:sp>
        <p:nvSpPr>
          <p:cNvPr id="6" name="Footer Placeholder 5">
            <a:extLst>
              <a:ext uri="{FF2B5EF4-FFF2-40B4-BE49-F238E27FC236}">
                <a16:creationId xmlns:a16="http://schemas.microsoft.com/office/drawing/2014/main" id="{E92AD16D-CAF3-1E84-EC90-EB0EA0CC7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FC78AE-CE99-206E-58EB-5AEF23817A3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32593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B805F-D6A7-DE69-E044-AF9D571FA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F8D043-89F2-15FA-4BBD-DDFC0C067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9214A-8F5A-E046-26D6-8418C5C4A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4255FA-7263-B644-A546-7175EF03A813}" type="datetimeFigureOut">
              <a:rPr lang="en-US" smtClean="0"/>
              <a:t>5/16/25</a:t>
            </a:fld>
            <a:endParaRPr lang="en-US"/>
          </a:p>
        </p:txBody>
      </p:sp>
      <p:sp>
        <p:nvSpPr>
          <p:cNvPr id="5" name="Footer Placeholder 4">
            <a:extLst>
              <a:ext uri="{FF2B5EF4-FFF2-40B4-BE49-F238E27FC236}">
                <a16:creationId xmlns:a16="http://schemas.microsoft.com/office/drawing/2014/main" id="{650CC35B-2195-EBA5-9A8D-A0CB58B89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E7D699-9AF2-4FFC-1DDB-D816D7A9A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0420D3-E656-2247-B42A-3593FCF61653}" type="slidenum">
              <a:rPr lang="en-US" smtClean="0"/>
              <a:t>‹#›</a:t>
            </a:fld>
            <a:endParaRPr lang="en-US"/>
          </a:p>
        </p:txBody>
      </p:sp>
    </p:spTree>
    <p:extLst>
      <p:ext uri="{BB962C8B-B14F-4D97-AF65-F5344CB8AC3E}">
        <p14:creationId xmlns:p14="http://schemas.microsoft.com/office/powerpoint/2010/main" val="456777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hyperlink" Target="https://docs.crewai.com/introduction" TargetMode="External"/><Relationship Id="rId7" Type="http://schemas.openxmlformats.org/officeDocument/2006/relationships/hyperlink" Target="https://www.ibm.com/products/watsonx-ai" TargetMode="External"/><Relationship Id="rId12" Type="http://schemas.openxmlformats.org/officeDocument/2006/relationships/hyperlink" Target="https://ollama.com/" TargetMode="External"/><Relationship Id="rId17"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hyperlink" Target="https://www.jetbrains.com/pycharm/" TargetMode="Externa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tiff"/><Relationship Id="rId5" Type="http://schemas.openxmlformats.org/officeDocument/2006/relationships/hyperlink" Target="https://langfuse.com/" TargetMode="External"/><Relationship Id="rId15" Type="http://schemas.openxmlformats.org/officeDocument/2006/relationships/image" Target="../media/image10.png"/><Relationship Id="rId10" Type="http://schemas.openxmlformats.org/officeDocument/2006/relationships/hyperlink" Target="https://www.ibm.com/new/announcements/ibm-granite-3-3-speech-recognition-refined-reasoning-rag-loras" TargetMode="Externa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hyperlink" Target="https://fastapi.tiangolo.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new/announcements/ibm-granite-3-3-speech-recognition-refined-reasoning-rag-lora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hyperlink" Target="https://docs.crewai.com/introduction" TargetMode="External"/><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png"/><Relationship Id="rId10" Type="http://schemas.openxmlformats.org/officeDocument/2006/relationships/image" Target="../media/image17.tiff"/><Relationship Id="rId4" Type="http://schemas.openxmlformats.org/officeDocument/2006/relationships/image" Target="../media/image4.png"/><Relationship Id="rId9" Type="http://schemas.openxmlformats.org/officeDocument/2006/relationships/image" Target="../media/image16.tiff"/></Relationships>
</file>

<file path=ppt/slides/_rels/slide7.xml.rels><?xml version="1.0" encoding="UTF-8" standalone="yes"?>
<Relationships xmlns="http://schemas.openxmlformats.org/package/2006/relationships"><Relationship Id="rId3" Type="http://schemas.openxmlformats.org/officeDocument/2006/relationships/hyperlink" Target="https://langfuse.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472231-349B-5B1C-7771-E96151CE26E5}"/>
              </a:ext>
            </a:extLst>
          </p:cNvPr>
          <p:cNvPicPr>
            <a:picLocks noChangeAspect="1"/>
          </p:cNvPicPr>
          <p:nvPr/>
        </p:nvPicPr>
        <p:blipFill>
          <a:blip r:embed="rId3"/>
          <a:stretch>
            <a:fillRect/>
          </a:stretch>
        </p:blipFill>
        <p:spPr>
          <a:xfrm>
            <a:off x="5323115" y="-10886"/>
            <a:ext cx="6879771" cy="6879771"/>
          </a:xfrm>
          <a:prstGeom prst="rect">
            <a:avLst/>
          </a:prstGeom>
        </p:spPr>
      </p:pic>
      <p:sp>
        <p:nvSpPr>
          <p:cNvPr id="2" name="Title 1">
            <a:extLst>
              <a:ext uri="{FF2B5EF4-FFF2-40B4-BE49-F238E27FC236}">
                <a16:creationId xmlns:a16="http://schemas.microsoft.com/office/drawing/2014/main" id="{CB9DCA60-4B4D-16F2-6B97-F5A7C83D3C05}"/>
              </a:ext>
            </a:extLst>
          </p:cNvPr>
          <p:cNvSpPr>
            <a:spLocks noGrp="1"/>
          </p:cNvSpPr>
          <p:nvPr>
            <p:ph type="title"/>
          </p:nvPr>
        </p:nvSpPr>
        <p:spPr>
          <a:xfrm>
            <a:off x="0" y="190953"/>
            <a:ext cx="5312230" cy="658133"/>
          </a:xfrm>
        </p:spPr>
        <p:txBody>
          <a:bodyPr anchor="t">
            <a:normAutofit/>
          </a:bodyPr>
          <a:lstStyle/>
          <a:p>
            <a:pPr algn="ctr"/>
            <a:r>
              <a:rPr lang="en-US" sz="4000" dirty="0">
                <a:latin typeface="IBM Plex Sans" panose="020B0503050203000203" pitchFamily="34" charset="0"/>
              </a:rPr>
              <a:t>H</a:t>
            </a:r>
            <a:r>
              <a:rPr lang="en-US" sz="4000" dirty="0">
                <a:latin typeface="IBM Plex Sans Light" panose="020B0503050203000203" pitchFamily="34" charset="0"/>
              </a:rPr>
              <a:t>ealth </a:t>
            </a:r>
            <a:r>
              <a:rPr lang="en-US" sz="4000" dirty="0">
                <a:latin typeface="IBM Plex Sans" panose="020B0503050203000203" pitchFamily="34" charset="0"/>
              </a:rPr>
              <a:t>A</a:t>
            </a:r>
            <a:r>
              <a:rPr lang="en-US" sz="4000" dirty="0">
                <a:latin typeface="IBM Plex Sans Light" panose="020B0503050203000203" pitchFamily="34" charset="0"/>
              </a:rPr>
              <a:t>ssistant </a:t>
            </a:r>
            <a:r>
              <a:rPr lang="en-US" sz="4000" dirty="0">
                <a:latin typeface="IBM Plex Sans" panose="020B0503050203000203" pitchFamily="34" charset="0"/>
              </a:rPr>
              <a:t>L</a:t>
            </a:r>
            <a:r>
              <a:rPr lang="en-US" sz="4000" dirty="0">
                <a:latin typeface="IBM Plex Sans Light" panose="020B0503050203000203" pitchFamily="34" charset="0"/>
              </a:rPr>
              <a:t>ead</a:t>
            </a:r>
          </a:p>
        </p:txBody>
      </p:sp>
      <p:sp>
        <p:nvSpPr>
          <p:cNvPr id="10" name="TextBox 9">
            <a:extLst>
              <a:ext uri="{FF2B5EF4-FFF2-40B4-BE49-F238E27FC236}">
                <a16:creationId xmlns:a16="http://schemas.microsoft.com/office/drawing/2014/main" id="{0A98F78C-08A8-1513-B213-DF397627EF62}"/>
              </a:ext>
            </a:extLst>
          </p:cNvPr>
          <p:cNvSpPr txBox="1"/>
          <p:nvPr/>
        </p:nvSpPr>
        <p:spPr>
          <a:xfrm>
            <a:off x="1137166" y="1692194"/>
            <a:ext cx="3190297" cy="3016210"/>
          </a:xfrm>
          <a:prstGeom prst="rect">
            <a:avLst/>
          </a:prstGeom>
          <a:noFill/>
        </p:spPr>
        <p:txBody>
          <a:bodyPr wrap="none" rtlCol="0">
            <a:spAutoFit/>
          </a:bodyPr>
          <a:lstStyle/>
          <a:p>
            <a:r>
              <a:rPr lang="en-US" sz="3800" dirty="0">
                <a:latin typeface="IBM Plex Sans Light" panose="020B0503050203000203" pitchFamily="34" charset="0"/>
              </a:rPr>
              <a:t>The </a:t>
            </a:r>
            <a:r>
              <a:rPr lang="en-US" sz="3800" dirty="0">
                <a:latin typeface="IBM Plex Sans" panose="020B0503050203000203" pitchFamily="34" charset="0"/>
              </a:rPr>
              <a:t>Problem</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Persona</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Solution</a:t>
            </a:r>
            <a:r>
              <a:rPr lang="en-US" sz="3800" dirty="0">
                <a:latin typeface="IBM Plex Sans Light" panose="020B0503050203000203" pitchFamily="34" charset="0"/>
              </a:rPr>
              <a:t>?</a:t>
            </a:r>
          </a:p>
        </p:txBody>
      </p:sp>
    </p:spTree>
    <p:extLst>
      <p:ext uri="{BB962C8B-B14F-4D97-AF65-F5344CB8AC3E}">
        <p14:creationId xmlns:p14="http://schemas.microsoft.com/office/powerpoint/2010/main" val="631617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3AC28C-F4AD-7CAC-B7E0-C5D14FEB23C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2F506028-0598-59B1-D82E-B76D0155DBF7}"/>
              </a:ext>
            </a:extLst>
          </p:cNvPr>
          <p:cNvGrpSpPr/>
          <p:nvPr/>
        </p:nvGrpSpPr>
        <p:grpSpPr>
          <a:xfrm>
            <a:off x="0" y="0"/>
            <a:ext cx="12192000" cy="6893251"/>
            <a:chOff x="0" y="0"/>
            <a:chExt cx="12192000" cy="6893251"/>
          </a:xfrm>
        </p:grpSpPr>
        <p:sp>
          <p:nvSpPr>
            <p:cNvPr id="4" name="Rectangle 3">
              <a:extLst>
                <a:ext uri="{FF2B5EF4-FFF2-40B4-BE49-F238E27FC236}">
                  <a16:creationId xmlns:a16="http://schemas.microsoft.com/office/drawing/2014/main" id="{EB67ABC2-0D0A-C921-ADA3-2F6423B07A88}"/>
                </a:ext>
              </a:extLst>
            </p:cNvPr>
            <p:cNvSpPr/>
            <p:nvPr/>
          </p:nvSpPr>
          <p:spPr>
            <a:xfrm>
              <a:off x="0" y="0"/>
              <a:ext cx="12192000" cy="68932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7C53AB-D092-A18B-1C8A-96C2870DC157}"/>
                </a:ext>
              </a:extLst>
            </p:cNvPr>
            <p:cNvPicPr>
              <a:picLocks noChangeAspect="1"/>
            </p:cNvPicPr>
            <p:nvPr/>
          </p:nvPicPr>
          <p:blipFill>
            <a:blip r:embed="rId3"/>
            <a:stretch>
              <a:fillRect/>
            </a:stretch>
          </p:blipFill>
          <p:spPr>
            <a:xfrm>
              <a:off x="158044" y="0"/>
              <a:ext cx="11875911" cy="6893251"/>
            </a:xfrm>
            <a:prstGeom prst="rect">
              <a:avLst/>
            </a:prstGeom>
          </p:spPr>
        </p:pic>
      </p:grpSp>
    </p:spTree>
    <p:extLst>
      <p:ext uri="{BB962C8B-B14F-4D97-AF65-F5344CB8AC3E}">
        <p14:creationId xmlns:p14="http://schemas.microsoft.com/office/powerpoint/2010/main" val="2226036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5911D-F04D-AC09-EA41-CED858E2F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DC570-96AF-C183-6A81-19A10AADE3DB}"/>
              </a:ext>
            </a:extLst>
          </p:cNvPr>
          <p:cNvSpPr>
            <a:spLocks noGrp="1"/>
          </p:cNvSpPr>
          <p:nvPr>
            <p:ph type="title"/>
          </p:nvPr>
        </p:nvSpPr>
        <p:spPr>
          <a:xfrm>
            <a:off x="0" y="0"/>
            <a:ext cx="5312230" cy="658133"/>
          </a:xfrm>
        </p:spPr>
        <p:txBody>
          <a:bodyPr anchor="t">
            <a:normAutofit/>
          </a:bodyPr>
          <a:lstStyle/>
          <a:p>
            <a:r>
              <a:rPr lang="en-US" sz="4000" dirty="0">
                <a:latin typeface="IBM Plex Sans" panose="020B0503050203000203" pitchFamily="34" charset="0"/>
              </a:rPr>
              <a:t>Demo</a:t>
            </a:r>
            <a:endParaRPr lang="en-US" sz="4000" dirty="0">
              <a:latin typeface="IBM Plex Sans Light" panose="020B0503050203000203" pitchFamily="34" charset="0"/>
            </a:endParaRPr>
          </a:p>
        </p:txBody>
      </p:sp>
      <p:pic>
        <p:nvPicPr>
          <p:cNvPr id="4" name="demo">
            <a:hlinkClick r:id="" action="ppaction://media"/>
            <a:extLst>
              <a:ext uri="{FF2B5EF4-FFF2-40B4-BE49-F238E27FC236}">
                <a16:creationId xmlns:a16="http://schemas.microsoft.com/office/drawing/2014/main" id="{C92D054F-A496-9422-E642-133CD9267B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4763"/>
            <a:ext cx="12192000" cy="6858000"/>
          </a:xfrm>
          <a:prstGeom prst="rect">
            <a:avLst/>
          </a:prstGeom>
        </p:spPr>
      </p:pic>
    </p:spTree>
    <p:extLst>
      <p:ext uri="{BB962C8B-B14F-4D97-AF65-F5344CB8AC3E}">
        <p14:creationId xmlns:p14="http://schemas.microsoft.com/office/powerpoint/2010/main" val="187835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C66D8-045A-59C9-1855-EE69A0602E9E}"/>
              </a:ext>
            </a:extLst>
          </p:cNvPr>
          <p:cNvPicPr>
            <a:picLocks noChangeAspect="1"/>
          </p:cNvPicPr>
          <p:nvPr/>
        </p:nvPicPr>
        <p:blipFill>
          <a:blip r:embed="rId3"/>
          <a:stretch>
            <a:fillRect/>
          </a:stretch>
        </p:blipFill>
        <p:spPr>
          <a:xfrm>
            <a:off x="-144517" y="-202325"/>
            <a:ext cx="12336517" cy="8224345"/>
          </a:xfrm>
          <a:prstGeom prst="rect">
            <a:avLst/>
          </a:prstGeom>
        </p:spPr>
      </p:pic>
      <p:sp>
        <p:nvSpPr>
          <p:cNvPr id="5" name="TextBox 4">
            <a:extLst>
              <a:ext uri="{FF2B5EF4-FFF2-40B4-BE49-F238E27FC236}">
                <a16:creationId xmlns:a16="http://schemas.microsoft.com/office/drawing/2014/main" id="{EE1EB2D1-6475-C473-1D07-23A5D80A0D09}"/>
              </a:ext>
            </a:extLst>
          </p:cNvPr>
          <p:cNvSpPr txBox="1"/>
          <p:nvPr/>
        </p:nvSpPr>
        <p:spPr>
          <a:xfrm>
            <a:off x="0" y="0"/>
            <a:ext cx="4451860" cy="830997"/>
          </a:xfrm>
          <a:prstGeom prst="rect">
            <a:avLst/>
          </a:prstGeom>
          <a:noFill/>
        </p:spPr>
        <p:txBody>
          <a:bodyPr wrap="none" rtlCol="0">
            <a:spAutoFit/>
          </a:bodyPr>
          <a:lstStyle/>
          <a:p>
            <a:r>
              <a:rPr lang="en-US" sz="4800" dirty="0">
                <a:latin typeface="IBM Plex Sans Light" panose="020B0503050203000203" pitchFamily="34" charset="0"/>
              </a:rPr>
              <a:t>Solution Details</a:t>
            </a:r>
          </a:p>
        </p:txBody>
      </p:sp>
    </p:spTree>
    <p:extLst>
      <p:ext uri="{BB962C8B-B14F-4D97-AF65-F5344CB8AC3E}">
        <p14:creationId xmlns:p14="http://schemas.microsoft.com/office/powerpoint/2010/main" val="407432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674ACB16-E2C4-0319-4A8D-633E306C89A7}"/>
              </a:ext>
            </a:extLst>
          </p:cNvPr>
          <p:cNvPicPr>
            <a:picLocks noChangeAspect="1"/>
          </p:cNvPicPr>
          <p:nvPr/>
        </p:nvPicPr>
        <p:blipFill>
          <a:blip r:embed="rId4"/>
          <a:stretch>
            <a:fillRect/>
          </a:stretch>
        </p:blipFill>
        <p:spPr>
          <a:xfrm>
            <a:off x="354634" y="2839163"/>
            <a:ext cx="4005980" cy="1315006"/>
          </a:xfrm>
          <a:prstGeom prst="rect">
            <a:avLst/>
          </a:prstGeom>
        </p:spPr>
      </p:pic>
      <p:pic>
        <p:nvPicPr>
          <p:cNvPr id="5" name="Picture 4">
            <a:hlinkClick r:id="rId5"/>
            <a:extLst>
              <a:ext uri="{FF2B5EF4-FFF2-40B4-BE49-F238E27FC236}">
                <a16:creationId xmlns:a16="http://schemas.microsoft.com/office/drawing/2014/main" id="{FBED47FB-5C74-98D4-C90E-C5DAA1587130}"/>
              </a:ext>
            </a:extLst>
          </p:cNvPr>
          <p:cNvPicPr>
            <a:picLocks noChangeAspect="1"/>
          </p:cNvPicPr>
          <p:nvPr/>
        </p:nvPicPr>
        <p:blipFill>
          <a:blip r:embed="rId6"/>
          <a:stretch>
            <a:fillRect/>
          </a:stretch>
        </p:blipFill>
        <p:spPr>
          <a:xfrm>
            <a:off x="6568400" y="3013501"/>
            <a:ext cx="4976266" cy="830998"/>
          </a:xfrm>
          <a:prstGeom prst="rect">
            <a:avLst/>
          </a:prstGeom>
        </p:spPr>
      </p:pic>
      <p:sp>
        <p:nvSpPr>
          <p:cNvPr id="6" name="TextBox 5">
            <a:extLst>
              <a:ext uri="{FF2B5EF4-FFF2-40B4-BE49-F238E27FC236}">
                <a16:creationId xmlns:a16="http://schemas.microsoft.com/office/drawing/2014/main" id="{2E948993-9D93-0E95-C5B3-C489F919EAD9}"/>
              </a:ext>
            </a:extLst>
          </p:cNvPr>
          <p:cNvSpPr txBox="1"/>
          <p:nvPr/>
        </p:nvSpPr>
        <p:spPr>
          <a:xfrm>
            <a:off x="208345" y="146147"/>
            <a:ext cx="4023858" cy="646331"/>
          </a:xfrm>
          <a:prstGeom prst="rect">
            <a:avLst/>
          </a:prstGeom>
          <a:noFill/>
        </p:spPr>
        <p:txBody>
          <a:bodyPr wrap="none" rtlCol="0">
            <a:spAutoFit/>
          </a:bodyPr>
          <a:lstStyle/>
          <a:p>
            <a:r>
              <a:rPr lang="en-US" sz="3600" dirty="0">
                <a:latin typeface="IBM Plex Sans Light" panose="020B0503050203000203" pitchFamily="34" charset="0"/>
              </a:rPr>
              <a:t>Technologies Used</a:t>
            </a:r>
          </a:p>
        </p:txBody>
      </p:sp>
      <p:grpSp>
        <p:nvGrpSpPr>
          <p:cNvPr id="10" name="Group 9">
            <a:extLst>
              <a:ext uri="{FF2B5EF4-FFF2-40B4-BE49-F238E27FC236}">
                <a16:creationId xmlns:a16="http://schemas.microsoft.com/office/drawing/2014/main" id="{6C5CB74D-8823-C919-1E49-1333570D6FDA}"/>
              </a:ext>
            </a:extLst>
          </p:cNvPr>
          <p:cNvGrpSpPr/>
          <p:nvPr/>
        </p:nvGrpSpPr>
        <p:grpSpPr>
          <a:xfrm>
            <a:off x="556286" y="1271361"/>
            <a:ext cx="5888555" cy="1315006"/>
            <a:chOff x="783564" y="1680888"/>
            <a:chExt cx="5783484" cy="1291542"/>
          </a:xfrm>
        </p:grpSpPr>
        <p:pic>
          <p:nvPicPr>
            <p:cNvPr id="8" name="Picture 7">
              <a:hlinkClick r:id="rId7"/>
              <a:extLst>
                <a:ext uri="{FF2B5EF4-FFF2-40B4-BE49-F238E27FC236}">
                  <a16:creationId xmlns:a16="http://schemas.microsoft.com/office/drawing/2014/main" id="{B1186561-B63B-1E10-1CAD-28A66CB7C529}"/>
                </a:ext>
              </a:extLst>
            </p:cNvPr>
            <p:cNvPicPr>
              <a:picLocks noChangeAspect="1"/>
            </p:cNvPicPr>
            <p:nvPr/>
          </p:nvPicPr>
          <p:blipFill>
            <a:blip r:embed="rId8"/>
            <a:stretch>
              <a:fillRect/>
            </a:stretch>
          </p:blipFill>
          <p:spPr>
            <a:xfrm>
              <a:off x="783564" y="1680888"/>
              <a:ext cx="1291542" cy="1291542"/>
            </a:xfrm>
            <a:prstGeom prst="rect">
              <a:avLst/>
            </a:prstGeom>
          </p:spPr>
        </p:pic>
        <p:pic>
          <p:nvPicPr>
            <p:cNvPr id="9" name="Picture 8">
              <a:extLst>
                <a:ext uri="{FF2B5EF4-FFF2-40B4-BE49-F238E27FC236}">
                  <a16:creationId xmlns:a16="http://schemas.microsoft.com/office/drawing/2014/main" id="{025777FC-2AF1-33E2-EC6D-87A0851FEFC2}"/>
                </a:ext>
              </a:extLst>
            </p:cNvPr>
            <p:cNvPicPr>
              <a:picLocks noChangeAspect="1"/>
            </p:cNvPicPr>
            <p:nvPr/>
          </p:nvPicPr>
          <p:blipFill>
            <a:blip r:embed="rId9"/>
            <a:stretch>
              <a:fillRect/>
            </a:stretch>
          </p:blipFill>
          <p:spPr>
            <a:xfrm>
              <a:off x="2167704" y="1865080"/>
              <a:ext cx="4399344" cy="784263"/>
            </a:xfrm>
            <a:prstGeom prst="rect">
              <a:avLst/>
            </a:prstGeom>
          </p:spPr>
        </p:pic>
      </p:grpSp>
      <p:grpSp>
        <p:nvGrpSpPr>
          <p:cNvPr id="16" name="Group 15">
            <a:extLst>
              <a:ext uri="{FF2B5EF4-FFF2-40B4-BE49-F238E27FC236}">
                <a16:creationId xmlns:a16="http://schemas.microsoft.com/office/drawing/2014/main" id="{6D351A77-95D8-2F69-CA73-DE2D2B17C08E}"/>
              </a:ext>
            </a:extLst>
          </p:cNvPr>
          <p:cNvGrpSpPr/>
          <p:nvPr/>
        </p:nvGrpSpPr>
        <p:grpSpPr>
          <a:xfrm>
            <a:off x="7191195" y="545711"/>
            <a:ext cx="4238104" cy="1826375"/>
            <a:chOff x="6303086" y="1497799"/>
            <a:chExt cx="3095327" cy="1333905"/>
          </a:xfrm>
        </p:grpSpPr>
        <p:pic>
          <p:nvPicPr>
            <p:cNvPr id="14" name="Picture 13" descr="A hexagon shaped object with different colors&#10;&#10;AI-generated content may be incorrect.">
              <a:hlinkClick r:id="rId10"/>
              <a:extLst>
                <a:ext uri="{FF2B5EF4-FFF2-40B4-BE49-F238E27FC236}">
                  <a16:creationId xmlns:a16="http://schemas.microsoft.com/office/drawing/2014/main" id="{3AC36A9D-F58C-DEB5-6628-274F14FC4B8F}"/>
                </a:ext>
              </a:extLst>
            </p:cNvPr>
            <p:cNvPicPr>
              <a:picLocks noChangeAspect="1"/>
            </p:cNvPicPr>
            <p:nvPr/>
          </p:nvPicPr>
          <p:blipFill>
            <a:blip r:embed="rId11"/>
            <a:stretch>
              <a:fillRect/>
            </a:stretch>
          </p:blipFill>
          <p:spPr>
            <a:xfrm>
              <a:off x="6303086" y="1497799"/>
              <a:ext cx="1154870" cy="1333905"/>
            </a:xfrm>
            <a:prstGeom prst="rect">
              <a:avLst/>
            </a:prstGeom>
          </p:spPr>
        </p:pic>
        <p:sp>
          <p:nvSpPr>
            <p:cNvPr id="15" name="TextBox 14">
              <a:extLst>
                <a:ext uri="{FF2B5EF4-FFF2-40B4-BE49-F238E27FC236}">
                  <a16:creationId xmlns:a16="http://schemas.microsoft.com/office/drawing/2014/main" id="{0F4C754A-673C-8C09-7AA7-AC3C322A9347}"/>
                </a:ext>
              </a:extLst>
            </p:cNvPr>
            <p:cNvSpPr txBox="1"/>
            <p:nvPr/>
          </p:nvSpPr>
          <p:spPr>
            <a:xfrm>
              <a:off x="7665448" y="1980086"/>
              <a:ext cx="1732965" cy="337180"/>
            </a:xfrm>
            <a:prstGeom prst="rect">
              <a:avLst/>
            </a:prstGeom>
            <a:noFill/>
          </p:spPr>
          <p:txBody>
            <a:bodyPr wrap="none" rtlCol="0">
              <a:spAutoFit/>
            </a:bodyPr>
            <a:lstStyle/>
            <a:p>
              <a:r>
                <a:rPr lang="en-US" sz="2400" dirty="0">
                  <a:latin typeface="IBM Plex Sans" panose="020B0503050203000203" pitchFamily="34" charset="0"/>
                </a:rPr>
                <a:t>IBM Granite 3.3</a:t>
              </a:r>
            </a:p>
          </p:txBody>
        </p:sp>
      </p:grpSp>
      <p:pic>
        <p:nvPicPr>
          <p:cNvPr id="2" name="Picture 1">
            <a:hlinkClick r:id="rId12"/>
            <a:extLst>
              <a:ext uri="{FF2B5EF4-FFF2-40B4-BE49-F238E27FC236}">
                <a16:creationId xmlns:a16="http://schemas.microsoft.com/office/drawing/2014/main" id="{DDA35078-BC98-FB53-9836-AABCB17F7B96}"/>
              </a:ext>
            </a:extLst>
          </p:cNvPr>
          <p:cNvPicPr>
            <a:picLocks noChangeAspect="1"/>
          </p:cNvPicPr>
          <p:nvPr/>
        </p:nvPicPr>
        <p:blipFill>
          <a:blip r:embed="rId13"/>
          <a:stretch>
            <a:fillRect/>
          </a:stretch>
        </p:blipFill>
        <p:spPr>
          <a:xfrm>
            <a:off x="4282714" y="3640963"/>
            <a:ext cx="1816100" cy="2590800"/>
          </a:xfrm>
          <a:prstGeom prst="rect">
            <a:avLst/>
          </a:prstGeom>
        </p:spPr>
      </p:pic>
      <p:pic>
        <p:nvPicPr>
          <p:cNvPr id="3" name="Picture 2">
            <a:hlinkClick r:id="rId14"/>
            <a:extLst>
              <a:ext uri="{FF2B5EF4-FFF2-40B4-BE49-F238E27FC236}">
                <a16:creationId xmlns:a16="http://schemas.microsoft.com/office/drawing/2014/main" id="{18FFE501-1BC3-D5A7-B255-BCE6A5EA5176}"/>
              </a:ext>
            </a:extLst>
          </p:cNvPr>
          <p:cNvPicPr>
            <a:picLocks noChangeAspect="1"/>
          </p:cNvPicPr>
          <p:nvPr/>
        </p:nvPicPr>
        <p:blipFill>
          <a:blip r:embed="rId15"/>
          <a:stretch>
            <a:fillRect/>
          </a:stretch>
        </p:blipFill>
        <p:spPr>
          <a:xfrm>
            <a:off x="7043826" y="4936363"/>
            <a:ext cx="4500840" cy="830998"/>
          </a:xfrm>
          <a:prstGeom prst="rect">
            <a:avLst/>
          </a:prstGeom>
        </p:spPr>
      </p:pic>
      <p:grpSp>
        <p:nvGrpSpPr>
          <p:cNvPr id="11" name="Group 10">
            <a:extLst>
              <a:ext uri="{FF2B5EF4-FFF2-40B4-BE49-F238E27FC236}">
                <a16:creationId xmlns:a16="http://schemas.microsoft.com/office/drawing/2014/main" id="{34C5F6E6-1693-C05B-1944-326725F4ACBC}"/>
              </a:ext>
            </a:extLst>
          </p:cNvPr>
          <p:cNvGrpSpPr/>
          <p:nvPr/>
        </p:nvGrpSpPr>
        <p:grpSpPr>
          <a:xfrm>
            <a:off x="841769" y="4384644"/>
            <a:ext cx="1701107" cy="2028913"/>
            <a:chOff x="876896" y="2539270"/>
            <a:chExt cx="1701107" cy="2028913"/>
          </a:xfrm>
        </p:grpSpPr>
        <p:pic>
          <p:nvPicPr>
            <p:cNvPr id="1026" name="Picture 2">
              <a:hlinkClick r:id="rId16"/>
              <a:extLst>
                <a:ext uri="{FF2B5EF4-FFF2-40B4-BE49-F238E27FC236}">
                  <a16:creationId xmlns:a16="http://schemas.microsoft.com/office/drawing/2014/main" id="{9155B657-87CA-4F22-BA25-7D253F25E3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3562" y="2539270"/>
              <a:ext cx="1587777" cy="15877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A0D34B-5F66-2F36-E6B4-E2AC58C7BB86}"/>
                </a:ext>
              </a:extLst>
            </p:cNvPr>
            <p:cNvSpPr txBox="1"/>
            <p:nvPr/>
          </p:nvSpPr>
          <p:spPr>
            <a:xfrm>
              <a:off x="876896" y="4198851"/>
              <a:ext cx="1701107" cy="369332"/>
            </a:xfrm>
            <a:prstGeom prst="rect">
              <a:avLst/>
            </a:prstGeom>
            <a:noFill/>
          </p:spPr>
          <p:txBody>
            <a:bodyPr wrap="none" rtlCol="0">
              <a:spAutoFit/>
            </a:bodyPr>
            <a:lstStyle/>
            <a:p>
              <a:r>
                <a:rPr lang="en-US" dirty="0">
                  <a:latin typeface="JetBrains Mono" panose="02000009000000000000" pitchFamily="49" charset="0"/>
                  <a:ea typeface="JetBrains Mono" panose="02000009000000000000" pitchFamily="49" charset="0"/>
                  <a:cs typeface="JetBrains Mono" panose="02000009000000000000" pitchFamily="49" charset="0"/>
                </a:rPr>
                <a:t>Pycharm Pro</a:t>
              </a:r>
            </a:p>
          </p:txBody>
        </p:sp>
      </p:grpSp>
    </p:spTree>
    <p:extLst>
      <p:ext uri="{BB962C8B-B14F-4D97-AF65-F5344CB8AC3E}">
        <p14:creationId xmlns:p14="http://schemas.microsoft.com/office/powerpoint/2010/main" val="982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29CF5-2AD9-6B64-EF56-F9C77A923832}"/>
            </a:ext>
          </a:extLst>
        </p:cNvPr>
        <p:cNvGrpSpPr/>
        <p:nvPr/>
      </p:nvGrpSpPr>
      <p:grpSpPr>
        <a:xfrm>
          <a:off x="0" y="0"/>
          <a:ext cx="0" cy="0"/>
          <a:chOff x="0" y="0"/>
          <a:chExt cx="0" cy="0"/>
        </a:xfrm>
      </p:grpSpPr>
      <p:pic>
        <p:nvPicPr>
          <p:cNvPr id="14" name="Picture 13" descr="A hexagon shaped object with different colors&#10;&#10;AI-generated content may be incorrect.">
            <a:hlinkClick r:id="rId3"/>
            <a:extLst>
              <a:ext uri="{FF2B5EF4-FFF2-40B4-BE49-F238E27FC236}">
                <a16:creationId xmlns:a16="http://schemas.microsoft.com/office/drawing/2014/main" id="{025CFB10-8135-A544-BA1A-B6938184B27D}"/>
              </a:ext>
            </a:extLst>
          </p:cNvPr>
          <p:cNvPicPr>
            <a:picLocks noChangeAspect="1"/>
          </p:cNvPicPr>
          <p:nvPr/>
        </p:nvPicPr>
        <p:blipFill>
          <a:blip r:embed="rId4"/>
          <a:stretch>
            <a:fillRect/>
          </a:stretch>
        </p:blipFill>
        <p:spPr>
          <a:xfrm>
            <a:off x="276046" y="223162"/>
            <a:ext cx="838380" cy="968351"/>
          </a:xfrm>
          <a:prstGeom prst="rect">
            <a:avLst/>
          </a:prstGeom>
        </p:spPr>
      </p:pic>
      <p:sp>
        <p:nvSpPr>
          <p:cNvPr id="15" name="TextBox 14">
            <a:extLst>
              <a:ext uri="{FF2B5EF4-FFF2-40B4-BE49-F238E27FC236}">
                <a16:creationId xmlns:a16="http://schemas.microsoft.com/office/drawing/2014/main" id="{1DC58B19-DA98-F250-A7C2-918BC64D1C87}"/>
              </a:ext>
            </a:extLst>
          </p:cNvPr>
          <p:cNvSpPr txBox="1"/>
          <p:nvPr/>
        </p:nvSpPr>
        <p:spPr>
          <a:xfrm>
            <a:off x="1341283" y="414949"/>
            <a:ext cx="3062057" cy="584775"/>
          </a:xfrm>
          <a:prstGeom prst="rect">
            <a:avLst/>
          </a:prstGeom>
          <a:noFill/>
        </p:spPr>
        <p:txBody>
          <a:bodyPr wrap="none" rtlCol="0">
            <a:spAutoFit/>
          </a:bodyPr>
          <a:lstStyle/>
          <a:p>
            <a:r>
              <a:rPr lang="en-US" sz="3200" dirty="0">
                <a:latin typeface="IBM Plex Sans Light" panose="020B0503050203000203" pitchFamily="34" charset="0"/>
              </a:rPr>
              <a:t>IBM Granite 3.3</a:t>
            </a:r>
          </a:p>
        </p:txBody>
      </p:sp>
      <p:sp>
        <p:nvSpPr>
          <p:cNvPr id="12" name="TextBox 11">
            <a:extLst>
              <a:ext uri="{FF2B5EF4-FFF2-40B4-BE49-F238E27FC236}">
                <a16:creationId xmlns:a16="http://schemas.microsoft.com/office/drawing/2014/main" id="{27958194-F5E1-1398-2D4F-D7A134CF66CA}"/>
              </a:ext>
            </a:extLst>
          </p:cNvPr>
          <p:cNvSpPr txBox="1"/>
          <p:nvPr/>
        </p:nvSpPr>
        <p:spPr>
          <a:xfrm>
            <a:off x="695235" y="1595368"/>
            <a:ext cx="10604135" cy="1569660"/>
          </a:xfrm>
          <a:prstGeom prst="rect">
            <a:avLst/>
          </a:prstGeom>
          <a:noFill/>
        </p:spPr>
        <p:txBody>
          <a:bodyPr wrap="square" rtlCol="0">
            <a:spAutoFit/>
          </a:bodyPr>
          <a:lstStyle/>
          <a:p>
            <a:r>
              <a:rPr lang="en-US" sz="3200" dirty="0">
                <a:latin typeface="IBM Plex Sans Light" panose="020B0503050203000203" pitchFamily="34" charset="0"/>
              </a:rPr>
              <a:t>Free open-source model.</a:t>
            </a:r>
          </a:p>
          <a:p>
            <a:endParaRPr lang="en-US" sz="3200" dirty="0">
              <a:latin typeface="IBM Plex Sans Light" panose="020B0503050203000203" pitchFamily="34" charset="0"/>
            </a:endParaRPr>
          </a:p>
          <a:p>
            <a:r>
              <a:rPr lang="en-US" sz="3200" dirty="0">
                <a:latin typeface="IBM Plex Sans Light" panose="020B0503050203000203" pitchFamily="34" charset="0"/>
              </a:rPr>
              <a:t>Strong emphasis on legal compliance and transparency.</a:t>
            </a:r>
          </a:p>
        </p:txBody>
      </p:sp>
      <p:grpSp>
        <p:nvGrpSpPr>
          <p:cNvPr id="5" name="Group 4">
            <a:extLst>
              <a:ext uri="{FF2B5EF4-FFF2-40B4-BE49-F238E27FC236}">
                <a16:creationId xmlns:a16="http://schemas.microsoft.com/office/drawing/2014/main" id="{40C88892-8DD3-A3BB-F0BC-8E696BD5E7B6}"/>
              </a:ext>
            </a:extLst>
          </p:cNvPr>
          <p:cNvGrpSpPr/>
          <p:nvPr/>
        </p:nvGrpSpPr>
        <p:grpSpPr>
          <a:xfrm>
            <a:off x="695235" y="3568883"/>
            <a:ext cx="9035140" cy="2708434"/>
            <a:chOff x="695235" y="3292863"/>
            <a:chExt cx="9035140" cy="2708434"/>
          </a:xfrm>
        </p:grpSpPr>
        <p:sp>
          <p:nvSpPr>
            <p:cNvPr id="2" name="TextBox 1">
              <a:extLst>
                <a:ext uri="{FF2B5EF4-FFF2-40B4-BE49-F238E27FC236}">
                  <a16:creationId xmlns:a16="http://schemas.microsoft.com/office/drawing/2014/main" id="{70CB537D-C7E3-76F6-2C5B-1CB67F55D19E}"/>
                </a:ext>
              </a:extLst>
            </p:cNvPr>
            <p:cNvSpPr txBox="1"/>
            <p:nvPr/>
          </p:nvSpPr>
          <p:spPr>
            <a:xfrm>
              <a:off x="695235" y="3692973"/>
              <a:ext cx="4517570" cy="2308324"/>
            </a:xfrm>
            <a:prstGeom prst="rect">
              <a:avLst/>
            </a:prstGeom>
            <a:noFill/>
          </p:spPr>
          <p:txBody>
            <a:bodyPr wrap="square" rtlCol="0">
              <a:spAutoFit/>
            </a:bodyPr>
            <a:lstStyle/>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Thinking</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Summarization</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Text classification</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Text extraction</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Question-answering</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Retrieval Augmented Generation (RAG)</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Code related tasks</a:t>
              </a:r>
            </a:p>
            <a:p>
              <a:pPr marL="285750" indent="-285750">
                <a:buFont typeface="Arial" panose="020B0604020202020204" pitchFamily="34" charset="0"/>
                <a:buChar char="•"/>
              </a:pPr>
              <a:r>
                <a:rPr lang="en-US" dirty="0">
                  <a:solidFill>
                    <a:srgbClr val="000000"/>
                  </a:solidFill>
                  <a:latin typeface="IBM Plex Sans Light" panose="020B0503050203000203" pitchFamily="34" charset="0"/>
                </a:rPr>
                <a:t>Function-calling tasks</a:t>
              </a:r>
            </a:p>
          </p:txBody>
        </p:sp>
        <p:sp>
          <p:nvSpPr>
            <p:cNvPr id="3" name="TextBox 2">
              <a:extLst>
                <a:ext uri="{FF2B5EF4-FFF2-40B4-BE49-F238E27FC236}">
                  <a16:creationId xmlns:a16="http://schemas.microsoft.com/office/drawing/2014/main" id="{D6A3740A-34C0-83DC-CF3D-2A53D2C3913C}"/>
                </a:ext>
              </a:extLst>
            </p:cNvPr>
            <p:cNvSpPr txBox="1"/>
            <p:nvPr/>
          </p:nvSpPr>
          <p:spPr>
            <a:xfrm>
              <a:off x="5212805" y="3692973"/>
              <a:ext cx="4517570" cy="2308324"/>
            </a:xfrm>
            <a:prstGeom prst="rect">
              <a:avLst/>
            </a:prstGeom>
            <a:noFill/>
          </p:spPr>
          <p:txBody>
            <a:bodyPr wrap="square" rtlCol="0">
              <a:spAutoFit/>
            </a:bodyPr>
            <a:lstStyle/>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Multilingual dialog use cases</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Fill-in-the-middle</a:t>
              </a:r>
            </a:p>
            <a:p>
              <a:pPr marL="285750" indent="-285750" algn="l">
                <a:buFont typeface="Arial" panose="020B0604020202020204" pitchFamily="34" charset="0"/>
                <a:buChar char="•"/>
              </a:pPr>
              <a:r>
                <a:rPr lang="en-US" u="none" strike="noStrike" dirty="0">
                  <a:solidFill>
                    <a:srgbClr val="000000"/>
                  </a:solidFill>
                  <a:effectLst/>
                  <a:latin typeface="IBM Plex Sans Light" panose="020B0503050203000203" pitchFamily="34" charset="0"/>
                </a:rPr>
                <a:t>Long-context tasks</a:t>
              </a:r>
            </a:p>
            <a:p>
              <a:pPr marL="285750" indent="-285750" algn="l">
                <a:buFont typeface="Arial" panose="020B0604020202020204" pitchFamily="34" charset="0"/>
                <a:buChar char="•"/>
              </a:pPr>
              <a:r>
                <a:rPr lang="en-US" dirty="0" err="1">
                  <a:solidFill>
                    <a:srgbClr val="000000"/>
                  </a:solidFill>
                  <a:latin typeface="IBM Plex Sans Light" panose="020B0503050203000203" pitchFamily="34" charset="0"/>
                </a:rPr>
                <a:t>aLoRA</a:t>
              </a:r>
              <a:r>
                <a:rPr lang="en-US" dirty="0">
                  <a:solidFill>
                    <a:srgbClr val="000000"/>
                  </a:solidFill>
                  <a:latin typeface="IBM Plex Sans Light" panose="020B0503050203000203" pitchFamily="34" charset="0"/>
                </a:rPr>
                <a:t> templates</a:t>
              </a:r>
            </a:p>
            <a:p>
              <a:pPr marL="285750" indent="-285750" algn="l">
                <a:buFont typeface="Arial" panose="020B0604020202020204" pitchFamily="34" charset="0"/>
                <a:buChar char="•"/>
              </a:pPr>
              <a:r>
                <a:rPr lang="en-US" dirty="0">
                  <a:solidFill>
                    <a:srgbClr val="000000"/>
                  </a:solidFill>
                  <a:latin typeface="IBM Plex Sans Light" panose="020B0503050203000203" pitchFamily="34" charset="0"/>
                </a:rPr>
                <a:t>Speech recognition</a:t>
              </a:r>
            </a:p>
            <a:p>
              <a:pPr marL="285750" indent="-285750" algn="l">
                <a:buFont typeface="Arial" panose="020B0604020202020204" pitchFamily="34" charset="0"/>
                <a:buChar char="•"/>
              </a:pPr>
              <a:r>
                <a:rPr lang="en-US" dirty="0">
                  <a:latin typeface="IBM Plex Sans Light" panose="020B0503050203000203" pitchFamily="34" charset="0"/>
                </a:rPr>
                <a:t>Automatic speech translation</a:t>
              </a:r>
            </a:p>
            <a:p>
              <a:pPr marL="285750" indent="-285750" algn="l">
                <a:buFont typeface="Arial" panose="020B0604020202020204" pitchFamily="34" charset="0"/>
                <a:buChar char="•"/>
              </a:pPr>
              <a:r>
                <a:rPr lang="en-US" dirty="0">
                  <a:latin typeface="IBM Plex Sans Light" panose="020B0503050203000203" pitchFamily="34" charset="0"/>
                </a:rPr>
                <a:t>Image understanding</a:t>
              </a:r>
              <a:br>
                <a:rPr lang="en-US" dirty="0">
                  <a:latin typeface="IBM Plex Sans Light" panose="020B0503050203000203" pitchFamily="34" charset="0"/>
                </a:rPr>
              </a:br>
              <a:endParaRPr lang="en-US" dirty="0">
                <a:latin typeface="IBM Plex Sans Light" panose="020B0503050203000203" pitchFamily="34" charset="0"/>
              </a:endParaRPr>
            </a:p>
          </p:txBody>
        </p:sp>
        <p:sp>
          <p:nvSpPr>
            <p:cNvPr id="4" name="TextBox 3">
              <a:extLst>
                <a:ext uri="{FF2B5EF4-FFF2-40B4-BE49-F238E27FC236}">
                  <a16:creationId xmlns:a16="http://schemas.microsoft.com/office/drawing/2014/main" id="{75CD6515-ACF1-1D08-22FA-C45DB748E798}"/>
                </a:ext>
              </a:extLst>
            </p:cNvPr>
            <p:cNvSpPr txBox="1"/>
            <p:nvPr/>
          </p:nvSpPr>
          <p:spPr>
            <a:xfrm>
              <a:off x="695235" y="3292863"/>
              <a:ext cx="4517570" cy="400110"/>
            </a:xfrm>
            <a:prstGeom prst="rect">
              <a:avLst/>
            </a:prstGeom>
            <a:noFill/>
          </p:spPr>
          <p:txBody>
            <a:bodyPr wrap="square" rtlCol="0">
              <a:spAutoFit/>
            </a:bodyPr>
            <a:lstStyle/>
            <a:p>
              <a:pPr algn="l"/>
              <a:r>
                <a:rPr lang="en-US" sz="2000" u="none" strike="noStrike" dirty="0">
                  <a:solidFill>
                    <a:srgbClr val="000000"/>
                  </a:solidFill>
                  <a:effectLst/>
                  <a:latin typeface="IBM Plex Sans" panose="020B0503050203000203" pitchFamily="34" charset="0"/>
                </a:rPr>
                <a:t>Capabilities</a:t>
              </a:r>
              <a:endParaRPr lang="en-US" u="none" strike="noStrike" dirty="0">
                <a:solidFill>
                  <a:srgbClr val="000000"/>
                </a:solidFill>
                <a:effectLst/>
                <a:latin typeface="IBM Plex Sans" panose="020B0503050203000203" pitchFamily="34" charset="0"/>
              </a:endParaRPr>
            </a:p>
          </p:txBody>
        </p:sp>
      </p:grpSp>
    </p:spTree>
    <p:extLst>
      <p:ext uri="{BB962C8B-B14F-4D97-AF65-F5344CB8AC3E}">
        <p14:creationId xmlns:p14="http://schemas.microsoft.com/office/powerpoint/2010/main" val="6461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1A2A6-2C2A-F530-BFB7-DC0121386DAD}"/>
            </a:ext>
          </a:extLst>
        </p:cNvPr>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554A7F49-9C2C-9283-7498-6CC4B042DD83}"/>
              </a:ext>
            </a:extLst>
          </p:cNvPr>
          <p:cNvPicPr>
            <a:picLocks noChangeAspect="1"/>
          </p:cNvPicPr>
          <p:nvPr/>
        </p:nvPicPr>
        <p:blipFill>
          <a:blip r:embed="rId4"/>
          <a:stretch>
            <a:fillRect/>
          </a:stretch>
        </p:blipFill>
        <p:spPr>
          <a:xfrm>
            <a:off x="168897" y="110250"/>
            <a:ext cx="2431428" cy="798142"/>
          </a:xfrm>
          <a:prstGeom prst="rect">
            <a:avLst/>
          </a:prstGeom>
        </p:spPr>
      </p:pic>
      <p:sp>
        <p:nvSpPr>
          <p:cNvPr id="12" name="TextBox 11">
            <a:extLst>
              <a:ext uri="{FF2B5EF4-FFF2-40B4-BE49-F238E27FC236}">
                <a16:creationId xmlns:a16="http://schemas.microsoft.com/office/drawing/2014/main" id="{CDCD5B2D-CF85-B35B-E19E-DBAEBF719483}"/>
              </a:ext>
            </a:extLst>
          </p:cNvPr>
          <p:cNvSpPr txBox="1"/>
          <p:nvPr/>
        </p:nvSpPr>
        <p:spPr>
          <a:xfrm>
            <a:off x="168896" y="908392"/>
            <a:ext cx="11261103" cy="707886"/>
          </a:xfrm>
          <a:prstGeom prst="rect">
            <a:avLst/>
          </a:prstGeom>
          <a:noFill/>
        </p:spPr>
        <p:txBody>
          <a:bodyPr wrap="square" rtlCol="0">
            <a:spAutoFit/>
          </a:bodyPr>
          <a:lstStyle/>
          <a:p>
            <a:r>
              <a:rPr lang="en-US" sz="2000" u="none" strike="noStrike" dirty="0">
                <a:solidFill>
                  <a:srgbClr val="000000"/>
                </a:solidFill>
                <a:effectLst/>
                <a:latin typeface="Roboto Light" panose="02000000000000000000" pitchFamily="2" charset="0"/>
                <a:ea typeface="Roboto Light" panose="02000000000000000000" pitchFamily="2" charset="0"/>
              </a:rPr>
              <a:t>CrewAI is an agentic framework for coordinating role-based AI agents to complete complex tasks collaboratively.</a:t>
            </a:r>
            <a:endParaRPr lang="en-US" sz="2000" dirty="0">
              <a:latin typeface="Roboto Light" panose="02000000000000000000" pitchFamily="2" charset="0"/>
              <a:ea typeface="Roboto Light" panose="02000000000000000000" pitchFamily="2" charset="0"/>
            </a:endParaRPr>
          </a:p>
        </p:txBody>
      </p:sp>
      <p:sp>
        <p:nvSpPr>
          <p:cNvPr id="13" name="TextBox 12">
            <a:extLst>
              <a:ext uri="{FF2B5EF4-FFF2-40B4-BE49-F238E27FC236}">
                <a16:creationId xmlns:a16="http://schemas.microsoft.com/office/drawing/2014/main" id="{4A0DF28F-3E1A-E32D-A351-07B790F47976}"/>
              </a:ext>
            </a:extLst>
          </p:cNvPr>
          <p:cNvSpPr txBox="1"/>
          <p:nvPr/>
        </p:nvSpPr>
        <p:spPr>
          <a:xfrm>
            <a:off x="168896" y="1733498"/>
            <a:ext cx="3039615" cy="523220"/>
          </a:xfrm>
          <a:prstGeom prst="rect">
            <a:avLst/>
          </a:prstGeom>
          <a:noFill/>
        </p:spPr>
        <p:txBody>
          <a:bodyPr wrap="none" rtlCol="0">
            <a:spAutoFit/>
          </a:bodyPr>
          <a:lstStyle/>
          <a:p>
            <a:r>
              <a:rPr lang="en-US" sz="1400" b="1" dirty="0">
                <a:latin typeface="Roboto Light" panose="02000000000000000000" pitchFamily="2" charset="0"/>
                <a:ea typeface="Roboto Light" panose="02000000000000000000" pitchFamily="2" charset="0"/>
              </a:rPr>
              <a:t>Example</a:t>
            </a:r>
            <a:r>
              <a:rPr lang="en-US" sz="1400" dirty="0">
                <a:latin typeface="Roboto Light" panose="02000000000000000000" pitchFamily="2" charset="0"/>
                <a:ea typeface="Roboto Light" panose="02000000000000000000" pitchFamily="2" charset="0"/>
              </a:rPr>
              <a:t>: Citizen's information Crew</a:t>
            </a:r>
          </a:p>
          <a:p>
            <a:r>
              <a:rPr lang="en-US" sz="1400" b="1" dirty="0">
                <a:latin typeface="Roboto Light" panose="02000000000000000000" pitchFamily="2" charset="0"/>
                <a:ea typeface="Roboto Light" panose="02000000000000000000" pitchFamily="2" charset="0"/>
              </a:rPr>
              <a:t>Topic: </a:t>
            </a:r>
            <a:r>
              <a:rPr lang="en-US" sz="1400" dirty="0">
                <a:latin typeface="Roboto Light" panose="02000000000000000000" pitchFamily="2" charset="0"/>
                <a:ea typeface="Roboto Light" panose="02000000000000000000" pitchFamily="2" charset="0"/>
              </a:rPr>
              <a:t>Elderly support services</a:t>
            </a:r>
          </a:p>
        </p:txBody>
      </p:sp>
      <p:pic>
        <p:nvPicPr>
          <p:cNvPr id="17" name="Picture 16">
            <a:extLst>
              <a:ext uri="{FF2B5EF4-FFF2-40B4-BE49-F238E27FC236}">
                <a16:creationId xmlns:a16="http://schemas.microsoft.com/office/drawing/2014/main" id="{5C6AC6A2-E59A-8FC3-FF61-6E1AB24A9757}"/>
              </a:ext>
            </a:extLst>
          </p:cNvPr>
          <p:cNvPicPr>
            <a:picLocks noChangeAspect="1"/>
          </p:cNvPicPr>
          <p:nvPr/>
        </p:nvPicPr>
        <p:blipFill>
          <a:blip r:embed="rId5"/>
          <a:stretch>
            <a:fillRect/>
          </a:stretch>
        </p:blipFill>
        <p:spPr>
          <a:xfrm>
            <a:off x="6814458" y="2262609"/>
            <a:ext cx="5010867" cy="4059864"/>
          </a:xfrm>
          <a:prstGeom prst="rect">
            <a:avLst/>
          </a:prstGeom>
          <a:ln>
            <a:solidFill>
              <a:schemeClr val="accent1"/>
            </a:solidFill>
          </a:ln>
          <a:effectLst>
            <a:outerShdw blurRad="50800" dist="38100" dir="2700000" algn="tl" rotWithShape="0">
              <a:prstClr val="black">
                <a:alpha val="40000"/>
              </a:prstClr>
            </a:outerShdw>
          </a:effectLst>
        </p:spPr>
      </p:pic>
      <p:grpSp>
        <p:nvGrpSpPr>
          <p:cNvPr id="37" name="Group 36">
            <a:extLst>
              <a:ext uri="{FF2B5EF4-FFF2-40B4-BE49-F238E27FC236}">
                <a16:creationId xmlns:a16="http://schemas.microsoft.com/office/drawing/2014/main" id="{5057A091-4FF0-8060-2B24-116460E3E7CF}"/>
              </a:ext>
            </a:extLst>
          </p:cNvPr>
          <p:cNvGrpSpPr/>
          <p:nvPr/>
        </p:nvGrpSpPr>
        <p:grpSpPr>
          <a:xfrm>
            <a:off x="512028" y="2330467"/>
            <a:ext cx="1694695" cy="4396977"/>
            <a:chOff x="512028" y="2330467"/>
            <a:chExt cx="1694695" cy="4396977"/>
          </a:xfrm>
        </p:grpSpPr>
        <p:pic>
          <p:nvPicPr>
            <p:cNvPr id="19" name="Picture 18" descr="A cartoon of a person wearing a headset&#10;&#10;AI-generated content may be incorrect.">
              <a:extLst>
                <a:ext uri="{FF2B5EF4-FFF2-40B4-BE49-F238E27FC236}">
                  <a16:creationId xmlns:a16="http://schemas.microsoft.com/office/drawing/2014/main" id="{C397824A-81ED-E7E6-F50D-B9B2A4999150}"/>
                </a:ext>
              </a:extLst>
            </p:cNvPr>
            <p:cNvPicPr>
              <a:picLocks noChangeAspect="1"/>
            </p:cNvPicPr>
            <p:nvPr/>
          </p:nvPicPr>
          <p:blipFill>
            <a:blip r:embed="rId6"/>
            <a:stretch>
              <a:fillRect/>
            </a:stretch>
          </p:blipFill>
          <p:spPr>
            <a:xfrm>
              <a:off x="845314" y="2330467"/>
              <a:ext cx="1035050" cy="1039301"/>
            </a:xfrm>
            <a:prstGeom prst="rect">
              <a:avLst/>
            </a:prstGeom>
          </p:spPr>
        </p:pic>
        <p:pic>
          <p:nvPicPr>
            <p:cNvPr id="21" name="Picture 20" descr="A person with glasses and beard&#10;&#10;AI-generated content may be incorrect.">
              <a:extLst>
                <a:ext uri="{FF2B5EF4-FFF2-40B4-BE49-F238E27FC236}">
                  <a16:creationId xmlns:a16="http://schemas.microsoft.com/office/drawing/2014/main" id="{A49EC05B-F8E3-748F-3F56-A949CE0FEE38}"/>
                </a:ext>
              </a:extLst>
            </p:cNvPr>
            <p:cNvPicPr>
              <a:picLocks noChangeAspect="1"/>
            </p:cNvPicPr>
            <p:nvPr/>
          </p:nvPicPr>
          <p:blipFill>
            <a:blip r:embed="rId7"/>
            <a:stretch>
              <a:fillRect/>
            </a:stretch>
          </p:blipFill>
          <p:spPr>
            <a:xfrm>
              <a:off x="845314" y="3865643"/>
              <a:ext cx="1035050" cy="1039301"/>
            </a:xfrm>
            <a:prstGeom prst="rect">
              <a:avLst/>
            </a:prstGeom>
          </p:spPr>
        </p:pic>
        <p:pic>
          <p:nvPicPr>
            <p:cNvPr id="25" name="Picture 24" descr="A cartoon of a person smiling&#10;&#10;AI-generated content may be incorrect.">
              <a:extLst>
                <a:ext uri="{FF2B5EF4-FFF2-40B4-BE49-F238E27FC236}">
                  <a16:creationId xmlns:a16="http://schemas.microsoft.com/office/drawing/2014/main" id="{236BB61B-D52D-9B2D-4295-78E6182FA3CA}"/>
                </a:ext>
              </a:extLst>
            </p:cNvPr>
            <p:cNvPicPr>
              <a:picLocks noChangeAspect="1"/>
            </p:cNvPicPr>
            <p:nvPr/>
          </p:nvPicPr>
          <p:blipFill>
            <a:blip r:embed="rId8"/>
            <a:stretch>
              <a:fillRect/>
            </a:stretch>
          </p:blipFill>
          <p:spPr>
            <a:xfrm>
              <a:off x="845315" y="5284376"/>
              <a:ext cx="1035049" cy="1041904"/>
            </a:xfrm>
            <a:prstGeom prst="rect">
              <a:avLst/>
            </a:prstGeom>
          </p:spPr>
        </p:pic>
        <p:sp>
          <p:nvSpPr>
            <p:cNvPr id="30" name="TextBox 29">
              <a:extLst>
                <a:ext uri="{FF2B5EF4-FFF2-40B4-BE49-F238E27FC236}">
                  <a16:creationId xmlns:a16="http://schemas.microsoft.com/office/drawing/2014/main" id="{AE3CC6DB-9DBC-0799-DAE0-300464B8D927}"/>
                </a:ext>
              </a:extLst>
            </p:cNvPr>
            <p:cNvSpPr txBox="1"/>
            <p:nvPr/>
          </p:nvSpPr>
          <p:spPr>
            <a:xfrm>
              <a:off x="512028" y="3463817"/>
              <a:ext cx="169469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Customer Support</a:t>
              </a:r>
              <a:endParaRPr lang="en-US" sz="1400" b="1" dirty="0"/>
            </a:p>
          </p:txBody>
        </p:sp>
        <p:sp>
          <p:nvSpPr>
            <p:cNvPr id="31" name="TextBox 30">
              <a:extLst>
                <a:ext uri="{FF2B5EF4-FFF2-40B4-BE49-F238E27FC236}">
                  <a16:creationId xmlns:a16="http://schemas.microsoft.com/office/drawing/2014/main" id="{8D1A20D2-5576-5268-E8BC-9325E7657A78}"/>
                </a:ext>
              </a:extLst>
            </p:cNvPr>
            <p:cNvSpPr txBox="1"/>
            <p:nvPr/>
          </p:nvSpPr>
          <p:spPr>
            <a:xfrm>
              <a:off x="798163" y="4941742"/>
              <a:ext cx="1122423"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Researcher</a:t>
              </a:r>
              <a:endParaRPr lang="en-US" sz="1400" b="1" dirty="0"/>
            </a:p>
          </p:txBody>
        </p:sp>
        <p:sp>
          <p:nvSpPr>
            <p:cNvPr id="32" name="TextBox 31">
              <a:extLst>
                <a:ext uri="{FF2B5EF4-FFF2-40B4-BE49-F238E27FC236}">
                  <a16:creationId xmlns:a16="http://schemas.microsoft.com/office/drawing/2014/main" id="{A9243219-F29D-7142-849F-5A1415CE0491}"/>
                </a:ext>
              </a:extLst>
            </p:cNvPr>
            <p:cNvSpPr txBox="1"/>
            <p:nvPr/>
          </p:nvSpPr>
          <p:spPr>
            <a:xfrm>
              <a:off x="544086" y="6419667"/>
              <a:ext cx="163057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Reporting analyst</a:t>
              </a:r>
              <a:endParaRPr lang="en-US" sz="1400" b="1" dirty="0"/>
            </a:p>
          </p:txBody>
        </p:sp>
      </p:grpSp>
      <p:grpSp>
        <p:nvGrpSpPr>
          <p:cNvPr id="38" name="Group 37">
            <a:extLst>
              <a:ext uri="{FF2B5EF4-FFF2-40B4-BE49-F238E27FC236}">
                <a16:creationId xmlns:a16="http://schemas.microsoft.com/office/drawing/2014/main" id="{FD670B4A-A5FB-95B7-CE2F-9B574BDBF12F}"/>
              </a:ext>
            </a:extLst>
          </p:cNvPr>
          <p:cNvGrpSpPr/>
          <p:nvPr/>
        </p:nvGrpSpPr>
        <p:grpSpPr>
          <a:xfrm>
            <a:off x="3402990" y="2400327"/>
            <a:ext cx="2834524" cy="3959305"/>
            <a:chOff x="3402990" y="2400327"/>
            <a:chExt cx="2834524" cy="3959305"/>
          </a:xfrm>
        </p:grpSpPr>
        <p:pic>
          <p:nvPicPr>
            <p:cNvPr id="23" name="Picture 22" descr="A green circle with a checklist and a circle&#10;&#10;AI-generated content may be incorrect.">
              <a:extLst>
                <a:ext uri="{FF2B5EF4-FFF2-40B4-BE49-F238E27FC236}">
                  <a16:creationId xmlns:a16="http://schemas.microsoft.com/office/drawing/2014/main" id="{63A07C3E-204C-4F4B-1C21-1CA4256DD0AB}"/>
                </a:ext>
              </a:extLst>
            </p:cNvPr>
            <p:cNvPicPr>
              <a:picLocks noChangeAspect="1"/>
            </p:cNvPicPr>
            <p:nvPr/>
          </p:nvPicPr>
          <p:blipFill>
            <a:blip r:embed="rId9"/>
            <a:stretch>
              <a:fillRect/>
            </a:stretch>
          </p:blipFill>
          <p:spPr>
            <a:xfrm>
              <a:off x="3415099" y="3865643"/>
              <a:ext cx="1020172" cy="1028673"/>
            </a:xfrm>
            <a:prstGeom prst="rect">
              <a:avLst/>
            </a:prstGeom>
          </p:spPr>
        </p:pic>
        <p:pic>
          <p:nvPicPr>
            <p:cNvPr id="27" name="Picture 26" descr="A magnifying glass with a piece of paper&#10;&#10;AI-generated content may be incorrect.">
              <a:extLst>
                <a:ext uri="{FF2B5EF4-FFF2-40B4-BE49-F238E27FC236}">
                  <a16:creationId xmlns:a16="http://schemas.microsoft.com/office/drawing/2014/main" id="{152B0055-1181-084D-AEA3-45F48375116F}"/>
                </a:ext>
              </a:extLst>
            </p:cNvPr>
            <p:cNvPicPr>
              <a:picLocks noChangeAspect="1"/>
            </p:cNvPicPr>
            <p:nvPr/>
          </p:nvPicPr>
          <p:blipFill>
            <a:blip r:embed="rId10"/>
            <a:stretch>
              <a:fillRect/>
            </a:stretch>
          </p:blipFill>
          <p:spPr>
            <a:xfrm>
              <a:off x="3424797" y="2400327"/>
              <a:ext cx="1015895" cy="1028673"/>
            </a:xfrm>
            <a:prstGeom prst="rect">
              <a:avLst/>
            </a:prstGeom>
          </p:spPr>
        </p:pic>
        <p:pic>
          <p:nvPicPr>
            <p:cNvPr id="29" name="Picture 28" descr="A green circle with a graph and a report&#10;&#10;AI-generated content may be incorrect.">
              <a:extLst>
                <a:ext uri="{FF2B5EF4-FFF2-40B4-BE49-F238E27FC236}">
                  <a16:creationId xmlns:a16="http://schemas.microsoft.com/office/drawing/2014/main" id="{1CB1F626-40BE-9015-23FF-0DBC7FAEE08B}"/>
                </a:ext>
              </a:extLst>
            </p:cNvPr>
            <p:cNvPicPr>
              <a:picLocks noChangeAspect="1"/>
            </p:cNvPicPr>
            <p:nvPr/>
          </p:nvPicPr>
          <p:blipFill>
            <a:blip r:embed="rId11"/>
            <a:stretch>
              <a:fillRect/>
            </a:stretch>
          </p:blipFill>
          <p:spPr>
            <a:xfrm>
              <a:off x="3402990" y="5330959"/>
              <a:ext cx="1024396" cy="1028673"/>
            </a:xfrm>
            <a:prstGeom prst="rect">
              <a:avLst/>
            </a:prstGeom>
          </p:spPr>
        </p:pic>
        <p:sp>
          <p:nvSpPr>
            <p:cNvPr id="34" name="TextBox 33">
              <a:extLst>
                <a:ext uri="{FF2B5EF4-FFF2-40B4-BE49-F238E27FC236}">
                  <a16:creationId xmlns:a16="http://schemas.microsoft.com/office/drawing/2014/main" id="{906EC266-4448-2423-CC61-FE8B8563ADE7}"/>
                </a:ext>
              </a:extLst>
            </p:cNvPr>
            <p:cNvSpPr txBox="1"/>
            <p:nvPr/>
          </p:nvSpPr>
          <p:spPr>
            <a:xfrm>
              <a:off x="4602639" y="2480785"/>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Searches Citizen Information site for information.</a:t>
              </a:r>
              <a:endParaRPr lang="en-US" sz="1400" dirty="0"/>
            </a:p>
          </p:txBody>
        </p:sp>
        <p:sp>
          <p:nvSpPr>
            <p:cNvPr id="35" name="TextBox 34">
              <a:extLst>
                <a:ext uri="{FF2B5EF4-FFF2-40B4-BE49-F238E27FC236}">
                  <a16:creationId xmlns:a16="http://schemas.microsoft.com/office/drawing/2014/main" id="{81159EA5-D22C-E2E6-821D-B96F1ACFAA57}"/>
                </a:ext>
              </a:extLst>
            </p:cNvPr>
            <p:cNvSpPr txBox="1"/>
            <p:nvPr/>
          </p:nvSpPr>
          <p:spPr>
            <a:xfrm>
              <a:off x="4602638" y="4010647"/>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Validates the information found matches the topic.</a:t>
              </a:r>
              <a:endParaRPr lang="en-US" sz="1400" dirty="0"/>
            </a:p>
          </p:txBody>
        </p:sp>
        <p:sp>
          <p:nvSpPr>
            <p:cNvPr id="36" name="TextBox 35">
              <a:extLst>
                <a:ext uri="{FF2B5EF4-FFF2-40B4-BE49-F238E27FC236}">
                  <a16:creationId xmlns:a16="http://schemas.microsoft.com/office/drawing/2014/main" id="{4DF03192-7AF1-FF16-50D1-A53FFADE6A8D}"/>
                </a:ext>
              </a:extLst>
            </p:cNvPr>
            <p:cNvSpPr txBox="1"/>
            <p:nvPr/>
          </p:nvSpPr>
          <p:spPr>
            <a:xfrm>
              <a:off x="4602637" y="5435996"/>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Creates the report from the validated information.</a:t>
              </a:r>
              <a:endParaRPr lang="en-US" sz="1400" dirty="0"/>
            </a:p>
          </p:txBody>
        </p:sp>
      </p:grpSp>
    </p:spTree>
    <p:extLst>
      <p:ext uri="{BB962C8B-B14F-4D97-AF65-F5344CB8AC3E}">
        <p14:creationId xmlns:p14="http://schemas.microsoft.com/office/powerpoint/2010/main" val="32684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9ACB9-57DC-F1C9-EF6B-12F7E1C7400C}"/>
            </a:ext>
          </a:extLst>
        </p:cNvPr>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49798A8-059A-4674-CA62-20B47B101C87}"/>
              </a:ext>
            </a:extLst>
          </p:cNvPr>
          <p:cNvPicPr>
            <a:picLocks noChangeAspect="1"/>
          </p:cNvPicPr>
          <p:nvPr/>
        </p:nvPicPr>
        <p:blipFill>
          <a:blip r:embed="rId4"/>
          <a:stretch>
            <a:fillRect/>
          </a:stretch>
        </p:blipFill>
        <p:spPr>
          <a:xfrm>
            <a:off x="224750" y="167400"/>
            <a:ext cx="3169527" cy="529286"/>
          </a:xfrm>
          <a:prstGeom prst="rect">
            <a:avLst/>
          </a:prstGeom>
        </p:spPr>
      </p:pic>
      <p:sp>
        <p:nvSpPr>
          <p:cNvPr id="17" name="TextBox 16">
            <a:extLst>
              <a:ext uri="{FF2B5EF4-FFF2-40B4-BE49-F238E27FC236}">
                <a16:creationId xmlns:a16="http://schemas.microsoft.com/office/drawing/2014/main" id="{9A39C819-EEBD-8812-8457-6AC33060FFC3}"/>
              </a:ext>
            </a:extLst>
          </p:cNvPr>
          <p:cNvSpPr txBox="1"/>
          <p:nvPr/>
        </p:nvSpPr>
        <p:spPr>
          <a:xfrm>
            <a:off x="224749" y="958334"/>
            <a:ext cx="6818307" cy="3046988"/>
          </a:xfrm>
          <a:prstGeom prst="rect">
            <a:avLst/>
          </a:prstGeom>
          <a:noFill/>
        </p:spPr>
        <p:txBody>
          <a:bodyPr wrap="square">
            <a:spAutoFit/>
          </a:bodyPr>
          <a:lstStyle/>
          <a:p>
            <a:r>
              <a:rPr lang="en-US" sz="2400" dirty="0">
                <a:latin typeface="IBM Plex Sans Light" panose="020B0503050203000203" pitchFamily="34" charset="0"/>
              </a:rPr>
              <a:t>Industry standard LLM engineering platform.</a:t>
            </a:r>
          </a:p>
          <a:p>
            <a:endParaRPr lang="en-US" sz="2400" dirty="0">
              <a:latin typeface="IBM Plex Sans Light" panose="020B0503050203000203" pitchFamily="34" charset="0"/>
            </a:endParaRPr>
          </a:p>
          <a:p>
            <a:pPr marL="285750" indent="-285750">
              <a:buFont typeface="Arial" panose="020B0604020202020204" pitchFamily="34" charset="0"/>
              <a:buChar char="•"/>
            </a:pPr>
            <a:r>
              <a:rPr lang="en-US" sz="2400" dirty="0">
                <a:latin typeface="IBM Plex Sans Light" panose="020B0503050203000203" pitchFamily="34" charset="0"/>
              </a:rPr>
              <a:t>Traces</a:t>
            </a:r>
          </a:p>
          <a:p>
            <a:pPr marL="285750" indent="-285750">
              <a:buFont typeface="Arial" panose="020B0604020202020204" pitchFamily="34" charset="0"/>
              <a:buChar char="•"/>
            </a:pPr>
            <a:r>
              <a:rPr lang="en-US" sz="2400" dirty="0">
                <a:latin typeface="IBM Plex Sans Light" panose="020B0503050203000203" pitchFamily="34" charset="0"/>
              </a:rPr>
              <a:t>Evals</a:t>
            </a:r>
          </a:p>
          <a:p>
            <a:pPr marL="285750" indent="-285750">
              <a:buFont typeface="Arial" panose="020B0604020202020204" pitchFamily="34" charset="0"/>
              <a:buChar char="•"/>
            </a:pPr>
            <a:r>
              <a:rPr lang="en-US" sz="2400" dirty="0">
                <a:latin typeface="IBM Plex Sans Light" panose="020B0503050203000203" pitchFamily="34" charset="0"/>
              </a:rPr>
              <a:t>Prompt management</a:t>
            </a:r>
          </a:p>
          <a:p>
            <a:pPr marL="285750" indent="-285750">
              <a:buFont typeface="Arial" panose="020B0604020202020204" pitchFamily="34" charset="0"/>
              <a:buChar char="•"/>
            </a:pPr>
            <a:r>
              <a:rPr lang="en-US" sz="2400" dirty="0">
                <a:latin typeface="IBM Plex Sans Light" panose="020B0503050203000203" pitchFamily="34" charset="0"/>
              </a:rPr>
              <a:t>Model costs</a:t>
            </a:r>
          </a:p>
          <a:p>
            <a:pPr marL="285750" indent="-285750">
              <a:buFont typeface="Arial" panose="020B0604020202020204" pitchFamily="34" charset="0"/>
              <a:buChar char="•"/>
            </a:pPr>
            <a:r>
              <a:rPr lang="en-US" sz="2400" dirty="0">
                <a:latin typeface="IBM Plex Sans Light" panose="020B0503050203000203" pitchFamily="34" charset="0"/>
              </a:rPr>
              <a:t>Metrics (Quality / Safety)</a:t>
            </a:r>
          </a:p>
          <a:p>
            <a:pPr marL="285750" indent="-285750">
              <a:buFont typeface="Arial" panose="020B0604020202020204" pitchFamily="34" charset="0"/>
              <a:buChar char="•"/>
            </a:pPr>
            <a:r>
              <a:rPr lang="en-US" sz="2400" dirty="0">
                <a:latin typeface="IBM Plex Sans Light" panose="020B0503050203000203" pitchFamily="34" charset="0"/>
              </a:rPr>
              <a:t>Debug and improve your LLM application.</a:t>
            </a:r>
            <a:endParaRPr lang="en-US" sz="2400" dirty="0"/>
          </a:p>
        </p:txBody>
      </p:sp>
      <p:pic>
        <p:nvPicPr>
          <p:cNvPr id="2" name="Picture 1">
            <a:extLst>
              <a:ext uri="{FF2B5EF4-FFF2-40B4-BE49-F238E27FC236}">
                <a16:creationId xmlns:a16="http://schemas.microsoft.com/office/drawing/2014/main" id="{8452DE49-F772-03F2-692C-DAE5ADAF0BB2}"/>
              </a:ext>
            </a:extLst>
          </p:cNvPr>
          <p:cNvPicPr>
            <a:picLocks noChangeAspect="1"/>
          </p:cNvPicPr>
          <p:nvPr/>
        </p:nvPicPr>
        <p:blipFill>
          <a:blip r:embed="rId5"/>
          <a:stretch>
            <a:fillRect/>
          </a:stretch>
        </p:blipFill>
        <p:spPr>
          <a:xfrm>
            <a:off x="7128211" y="167400"/>
            <a:ext cx="4697525" cy="6400800"/>
          </a:xfrm>
          <a:prstGeom prst="rect">
            <a:avLst/>
          </a:prstGeom>
        </p:spPr>
      </p:pic>
    </p:spTree>
    <p:extLst>
      <p:ext uri="{BB962C8B-B14F-4D97-AF65-F5344CB8AC3E}">
        <p14:creationId xmlns:p14="http://schemas.microsoft.com/office/powerpoint/2010/main" val="356803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8FAE7-A319-D351-3A22-D973010E31D0}"/>
            </a:ext>
          </a:extLst>
        </p:cNvPr>
        <p:cNvGrpSpPr/>
        <p:nvPr/>
      </p:nvGrpSpPr>
      <p:grpSpPr>
        <a:xfrm>
          <a:off x="0" y="0"/>
          <a:ext cx="0" cy="0"/>
          <a:chOff x="0" y="0"/>
          <a:chExt cx="0" cy="0"/>
        </a:xfrm>
      </p:grpSpPr>
      <p:pic>
        <p:nvPicPr>
          <p:cNvPr id="4" name="Picture 3" descr="A group of people giving each other a high five&#10;&#10;AI-generated content may be incorrect.">
            <a:extLst>
              <a:ext uri="{FF2B5EF4-FFF2-40B4-BE49-F238E27FC236}">
                <a16:creationId xmlns:a16="http://schemas.microsoft.com/office/drawing/2014/main" id="{0B3DDA81-E2A2-3AB6-A9BE-C8A5799DF920}"/>
              </a:ext>
            </a:extLst>
          </p:cNvPr>
          <p:cNvPicPr>
            <a:picLocks noChangeAspect="1"/>
          </p:cNvPicPr>
          <p:nvPr/>
        </p:nvPicPr>
        <p:blipFill>
          <a:blip r:embed="rId3"/>
          <a:stretch>
            <a:fillRect/>
          </a:stretch>
        </p:blipFill>
        <p:spPr>
          <a:xfrm>
            <a:off x="2157535" y="185056"/>
            <a:ext cx="7876930" cy="5442857"/>
          </a:xfrm>
          <a:prstGeom prst="rect">
            <a:avLst/>
          </a:prstGeom>
        </p:spPr>
      </p:pic>
      <p:sp>
        <p:nvSpPr>
          <p:cNvPr id="7" name="TextBox 6">
            <a:extLst>
              <a:ext uri="{FF2B5EF4-FFF2-40B4-BE49-F238E27FC236}">
                <a16:creationId xmlns:a16="http://schemas.microsoft.com/office/drawing/2014/main" id="{06727D3D-F0BE-E2FF-3AFC-24A5360349B7}"/>
              </a:ext>
            </a:extLst>
          </p:cNvPr>
          <p:cNvSpPr txBox="1"/>
          <p:nvPr/>
        </p:nvSpPr>
        <p:spPr>
          <a:xfrm>
            <a:off x="3684814" y="5791199"/>
            <a:ext cx="4822371" cy="646331"/>
          </a:xfrm>
          <a:prstGeom prst="rect">
            <a:avLst/>
          </a:prstGeom>
          <a:noFill/>
        </p:spPr>
        <p:txBody>
          <a:bodyPr wrap="square">
            <a:spAutoFit/>
          </a:bodyPr>
          <a:lstStyle/>
          <a:p>
            <a:pPr algn="ctr"/>
            <a:r>
              <a:rPr lang="en-US" sz="3600" dirty="0">
                <a:latin typeface="IBM Plex Sans Light" panose="020B0503050203000203" pitchFamily="34" charset="0"/>
              </a:rPr>
              <a:t>Questions?</a:t>
            </a:r>
            <a:endParaRPr lang="en-US" sz="3600" dirty="0"/>
          </a:p>
        </p:txBody>
      </p:sp>
    </p:spTree>
    <p:extLst>
      <p:ext uri="{BB962C8B-B14F-4D97-AF65-F5344CB8AC3E}">
        <p14:creationId xmlns:p14="http://schemas.microsoft.com/office/powerpoint/2010/main" val="4157608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4851FB-A934-A26C-8865-B6B9B480909A}"/>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56DAB962-80B7-0345-4DF2-698819DC38B1}"/>
              </a:ext>
            </a:extLst>
          </p:cNvPr>
          <p:cNvGrpSpPr/>
          <p:nvPr/>
        </p:nvGrpSpPr>
        <p:grpSpPr>
          <a:xfrm>
            <a:off x="0" y="-1"/>
            <a:ext cx="12192000" cy="6858001"/>
            <a:chOff x="0" y="-1"/>
            <a:chExt cx="12192000" cy="6858001"/>
          </a:xfrm>
        </p:grpSpPr>
        <p:sp>
          <p:nvSpPr>
            <p:cNvPr id="5" name="Rectangle 4">
              <a:extLst>
                <a:ext uri="{FF2B5EF4-FFF2-40B4-BE49-F238E27FC236}">
                  <a16:creationId xmlns:a16="http://schemas.microsoft.com/office/drawing/2014/main" id="{3AA8EA0B-6E48-A05E-001F-08390FE637DD}"/>
                </a:ext>
              </a:extLst>
            </p:cNvPr>
            <p:cNvSpPr/>
            <p:nvPr/>
          </p:nvSpPr>
          <p:spPr>
            <a:xfrm>
              <a:off x="0" y="-1"/>
              <a:ext cx="12192000" cy="68580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68A349E5-8F6A-F004-3769-C36DD3FE6CBD}"/>
                </a:ext>
              </a:extLst>
            </p:cNvPr>
            <p:cNvPicPr>
              <a:picLocks noChangeAspect="1"/>
            </p:cNvPicPr>
            <p:nvPr/>
          </p:nvPicPr>
          <p:blipFill>
            <a:blip r:embed="rId3"/>
            <a:stretch>
              <a:fillRect/>
            </a:stretch>
          </p:blipFill>
          <p:spPr>
            <a:xfrm>
              <a:off x="190500" y="0"/>
              <a:ext cx="11811000" cy="6848739"/>
            </a:xfrm>
            <a:prstGeom prst="rect">
              <a:avLst/>
            </a:prstGeom>
          </p:spPr>
        </p:pic>
      </p:grpSp>
    </p:spTree>
    <p:extLst>
      <p:ext uri="{BB962C8B-B14F-4D97-AF65-F5344CB8AC3E}">
        <p14:creationId xmlns:p14="http://schemas.microsoft.com/office/powerpoint/2010/main" val="1992096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323</TotalTime>
  <Words>1401</Words>
  <Application>Microsoft Macintosh PowerPoint</Application>
  <PresentationFormat>Widescreen</PresentationFormat>
  <Paragraphs>174</Paragraphs>
  <Slides>10</Slides>
  <Notes>10</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-webkit-standard</vt:lpstr>
      <vt:lpstr>Aptos</vt:lpstr>
      <vt:lpstr>Aptos Display</vt:lpstr>
      <vt:lpstr>Arial</vt:lpstr>
      <vt:lpstr>Chivo</vt:lpstr>
      <vt:lpstr>IBM Plex Sans</vt:lpstr>
      <vt:lpstr>IBM Plex Sans Light</vt:lpstr>
      <vt:lpstr>JetBrains Mono</vt:lpstr>
      <vt:lpstr>Roboto Flex</vt:lpstr>
      <vt:lpstr>Roboto Light</vt:lpstr>
      <vt:lpstr>Office Theme</vt:lpstr>
      <vt:lpstr>Health Assistant Lead</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 O'Doherty</dc:creator>
  <cp:lastModifiedBy>Simon O'Doherty</cp:lastModifiedBy>
  <cp:revision>91</cp:revision>
  <dcterms:created xsi:type="dcterms:W3CDTF">2025-05-12T06:09:24Z</dcterms:created>
  <dcterms:modified xsi:type="dcterms:W3CDTF">2025-05-16T10:02:16Z</dcterms:modified>
</cp:coreProperties>
</file>